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46"/>
  </p:notesMasterIdLst>
  <p:sldIdLst>
    <p:sldId id="256" r:id="rId5"/>
    <p:sldId id="258" r:id="rId6"/>
    <p:sldId id="354" r:id="rId7"/>
    <p:sldId id="355" r:id="rId8"/>
    <p:sldId id="369" r:id="rId9"/>
    <p:sldId id="370" r:id="rId10"/>
    <p:sldId id="371" r:id="rId11"/>
    <p:sldId id="372" r:id="rId12"/>
    <p:sldId id="361" r:id="rId13"/>
    <p:sldId id="363" r:id="rId14"/>
    <p:sldId id="374" r:id="rId15"/>
    <p:sldId id="375" r:id="rId16"/>
    <p:sldId id="376" r:id="rId17"/>
    <p:sldId id="362" r:id="rId18"/>
    <p:sldId id="378" r:id="rId19"/>
    <p:sldId id="379" r:id="rId20"/>
    <p:sldId id="377" r:id="rId21"/>
    <p:sldId id="364" r:id="rId22"/>
    <p:sldId id="365" r:id="rId23"/>
    <p:sldId id="360" r:id="rId24"/>
    <p:sldId id="357" r:id="rId25"/>
    <p:sldId id="359" r:id="rId26"/>
    <p:sldId id="336" r:id="rId27"/>
    <p:sldId id="358" r:id="rId28"/>
    <p:sldId id="366" r:id="rId29"/>
    <p:sldId id="259" r:id="rId30"/>
    <p:sldId id="367" r:id="rId31"/>
    <p:sldId id="340" r:id="rId32"/>
    <p:sldId id="338" r:id="rId33"/>
    <p:sldId id="341" r:id="rId34"/>
    <p:sldId id="261" r:id="rId35"/>
    <p:sldId id="264" r:id="rId36"/>
    <p:sldId id="342" r:id="rId37"/>
    <p:sldId id="257" r:id="rId38"/>
    <p:sldId id="262" r:id="rId39"/>
    <p:sldId id="332" r:id="rId40"/>
    <p:sldId id="333" r:id="rId41"/>
    <p:sldId id="334" r:id="rId42"/>
    <p:sldId id="335" r:id="rId43"/>
    <p:sldId id="337" r:id="rId44"/>
    <p:sldId id="339" r:id="rId45"/>
  </p:sldIdLst>
  <p:sldSz cx="12192000" cy="6858000"/>
  <p:notesSz cx="6858000" cy="9144000"/>
  <p:embeddedFontLst>
    <p:embeddedFont>
      <p:font typeface="Calibri" panose="020F0502020204030204" pitchFamily="34" charset="0"/>
      <p:regular r:id="rId47"/>
      <p:bold r:id="rId48"/>
      <p:italic r:id="rId49"/>
      <p:boldItalic r:id="rId50"/>
    </p:embeddedFont>
    <p:embeddedFont>
      <p:font typeface="Calibri Light" panose="020F0302020204030204" pitchFamily="34" charset="0"/>
      <p:regular r:id="rId51"/>
      <p:italic r:id="rId52"/>
    </p:embeddedFont>
    <p:embeddedFont>
      <p:font typeface="Museo Sans 300" panose="02000000000000000000" pitchFamily="50" charset="0"/>
      <p:regular r:id="rId53"/>
    </p:embeddedFont>
    <p:embeddedFont>
      <p:font typeface="Raleway" panose="020B0003030101060003" pitchFamily="34" charset="0"/>
      <p:regular r:id="rId54"/>
      <p:bold r:id="rId55"/>
      <p:italic r:id="rId56"/>
      <p:boldItalic r:id="rId57"/>
    </p:embeddedFont>
    <p:embeddedFont>
      <p:font typeface="Raleway Light" panose="020B0604020202020204" charset="0"/>
      <p:regular r:id="rId58"/>
      <p:italic r:id="rId59"/>
    </p:embeddedFont>
    <p:embeddedFont>
      <p:font typeface="Roboto" panose="02000000000000000000" pitchFamily="2" charset="0"/>
      <p:regular r:id="rId60"/>
    </p:embeddedFont>
    <p:embeddedFont>
      <p:font typeface="TSTAR PRO" panose="02000806030000020004" pitchFamily="50" charset="0"/>
      <p:regular r:id="rId61"/>
      <p:bold r:id="rId62"/>
      <p:italic r:id="rId63"/>
      <p:boldItalic r:id="rId64"/>
    </p:embeddedFont>
  </p:embeddedFontLst>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gel Conde" initials="AC" lastIdx="1" clrIdx="0">
    <p:extLst>
      <p:ext uri="{19B8F6BF-5375-455C-9EA6-DF929625EA0E}">
        <p15:presenceInfo xmlns:p15="http://schemas.microsoft.com/office/powerpoint/2012/main" userId="Angel Cond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FEBA"/>
    <a:srgbClr val="00C8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107EE8-F756-43C7-8E59-105A145AC53E}" v="2565" dt="2019-11-12T11:36:37.4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p:restoredTop sz="81095" autoAdjust="0"/>
  </p:normalViewPr>
  <p:slideViewPr>
    <p:cSldViewPr snapToGrid="0" snapToObjects="1">
      <p:cViewPr varScale="1">
        <p:scale>
          <a:sx n="99" d="100"/>
          <a:sy n="99" d="100"/>
        </p:scale>
        <p:origin x="1349"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font" Target="fonts/font17.fntdata"/><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font" Target="fonts/font1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5.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8.fntdata"/><Relationship Id="rId62" Type="http://schemas.openxmlformats.org/officeDocument/2006/relationships/font" Target="fonts/font16.fntdata"/><Relationship Id="rId70"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1-10T17:33:28.967"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8F4A86-93B3-4E60-8F6B-E16AFEC31CDB}" type="datetimeFigureOut">
              <a:rPr lang="en-US" smtClean="0"/>
              <a:t>13-Nov-19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2B6F5F-056D-4C2B-97C7-7BC26535153C}" type="slidenum">
              <a:rPr lang="en-US" smtClean="0"/>
              <a:t>‹#›</a:t>
            </a:fld>
            <a:endParaRPr lang="en-US"/>
          </a:p>
        </p:txBody>
      </p:sp>
    </p:spTree>
    <p:extLst>
      <p:ext uri="{BB962C8B-B14F-4D97-AF65-F5344CB8AC3E}">
        <p14:creationId xmlns:p14="http://schemas.microsoft.com/office/powerpoint/2010/main" val="1023557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Arquitectura </a:t>
            </a:r>
            <a:r>
              <a:rPr lang="es-ES" dirty="0" err="1"/>
              <a:t>lamda</a:t>
            </a:r>
            <a:r>
              <a:rPr lang="es-ES" dirty="0"/>
              <a:t>…..</a:t>
            </a:r>
          </a:p>
        </p:txBody>
      </p:sp>
      <p:sp>
        <p:nvSpPr>
          <p:cNvPr id="4" name="Slide Number Placeholder 3"/>
          <p:cNvSpPr>
            <a:spLocks noGrp="1"/>
          </p:cNvSpPr>
          <p:nvPr>
            <p:ph type="sldNum" sz="quarter" idx="5"/>
          </p:nvPr>
        </p:nvSpPr>
        <p:spPr/>
        <p:txBody>
          <a:bodyPr/>
          <a:lstStyle/>
          <a:p>
            <a:fld id="{672B6F5F-056D-4C2B-97C7-7BC26535153C}" type="slidenum">
              <a:rPr lang="en-US" smtClean="0"/>
              <a:t>4</a:t>
            </a:fld>
            <a:endParaRPr lang="en-US"/>
          </a:p>
        </p:txBody>
      </p:sp>
    </p:spTree>
    <p:extLst>
      <p:ext uri="{BB962C8B-B14F-4D97-AF65-F5344CB8AC3E}">
        <p14:creationId xmlns:p14="http://schemas.microsoft.com/office/powerpoint/2010/main" val="453063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1) Leave it up to your data scientists. They should be comfortable working in the silver and gold regions, some more advanced data scientists will want to go back to raw data and parse out additional information that may not have been included in the silver/gold tables.</a:t>
            </a:r>
          </a:p>
          <a:p>
            <a:pPr fontAlgn="base"/>
            <a:r>
              <a:rPr lang="en-US" sz="1200" b="0" i="0" kern="1200" dirty="0">
                <a:solidFill>
                  <a:schemeClr val="tx1"/>
                </a:solidFill>
                <a:effectLst/>
                <a:latin typeface="+mn-lt"/>
                <a:ea typeface="+mn-ea"/>
                <a:cs typeface="+mn-cs"/>
              </a:rPr>
              <a:t>2) Bronze = raw data in native format/delta lake format. Silver = sanitized and cleaned data in delta lake. Gold = data that is accessed via the delta lake or pushed to a data warehouse, depending on business requirements.</a:t>
            </a:r>
          </a:p>
          <a:p>
            <a:pPr fontAlgn="base"/>
            <a:r>
              <a:rPr lang="en-US" sz="1200" b="0" i="0" kern="1200" dirty="0">
                <a:solidFill>
                  <a:schemeClr val="tx1"/>
                </a:solidFill>
                <a:effectLst/>
                <a:latin typeface="+mn-lt"/>
                <a:ea typeface="+mn-ea"/>
                <a:cs typeface="+mn-cs"/>
              </a:rPr>
              <a:t>3) Delta architecture is an easy version of lambda architecture. Delta architecture is a commercial term at this point, we'll see if that changes in the future.</a:t>
            </a:r>
          </a:p>
          <a:p>
            <a:pPr fontAlgn="base"/>
            <a:r>
              <a:rPr lang="en-US" sz="1200" b="0" i="0" kern="1200" dirty="0">
                <a:solidFill>
                  <a:schemeClr val="tx1"/>
                </a:solidFill>
                <a:effectLst/>
                <a:latin typeface="+mn-lt"/>
                <a:ea typeface="+mn-ea"/>
                <a:cs typeface="+mn-cs"/>
              </a:rPr>
              <a:t>4) Delta Lake + Spark is the most scalable data storage mechanism with a reasonable price. You're welcome to test the performance based on your business requirements. Delta lake will be far cheaper than any data warehouse for storage. Your requirements around data access and latency will be the larger question.</a:t>
            </a:r>
          </a:p>
          <a:p>
            <a:endParaRPr lang="en-US" dirty="0"/>
          </a:p>
        </p:txBody>
      </p:sp>
      <p:sp>
        <p:nvSpPr>
          <p:cNvPr id="4" name="Slide Number Placeholder 3"/>
          <p:cNvSpPr>
            <a:spLocks noGrp="1"/>
          </p:cNvSpPr>
          <p:nvPr>
            <p:ph type="sldNum" sz="quarter" idx="5"/>
          </p:nvPr>
        </p:nvSpPr>
        <p:spPr/>
        <p:txBody>
          <a:bodyPr/>
          <a:lstStyle/>
          <a:p>
            <a:fld id="{672B6F5F-056D-4C2B-97C7-7BC26535153C}" type="slidenum">
              <a:rPr lang="en-US" smtClean="0"/>
              <a:t>14</a:t>
            </a:fld>
            <a:endParaRPr lang="en-US"/>
          </a:p>
        </p:txBody>
      </p:sp>
    </p:spTree>
    <p:extLst>
      <p:ext uri="{BB962C8B-B14F-4D97-AF65-F5344CB8AC3E}">
        <p14:creationId xmlns:p14="http://schemas.microsoft.com/office/powerpoint/2010/main" val="241982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1) Leave it up to your data scientists. They should be comfortable working in the silver and gold regions, some more advanced data scientists will want to go back to raw data and parse out additional information that may not have been included in the silver/gold tables.</a:t>
            </a:r>
          </a:p>
          <a:p>
            <a:pPr fontAlgn="base"/>
            <a:r>
              <a:rPr lang="en-US" sz="1200" b="0" i="0" kern="1200" dirty="0">
                <a:solidFill>
                  <a:schemeClr val="tx1"/>
                </a:solidFill>
                <a:effectLst/>
                <a:latin typeface="+mn-lt"/>
                <a:ea typeface="+mn-ea"/>
                <a:cs typeface="+mn-cs"/>
              </a:rPr>
              <a:t>2) Bronze = raw data in native format/delta lake format. Silver = sanitized and cleaned data in delta lake. Gold = data that is accessed via the delta lake or pushed to a data warehouse, depending on business requirements.</a:t>
            </a:r>
          </a:p>
          <a:p>
            <a:pPr fontAlgn="base"/>
            <a:r>
              <a:rPr lang="en-US" sz="1200" b="0" i="0" kern="1200" dirty="0">
                <a:solidFill>
                  <a:schemeClr val="tx1"/>
                </a:solidFill>
                <a:effectLst/>
                <a:latin typeface="+mn-lt"/>
                <a:ea typeface="+mn-ea"/>
                <a:cs typeface="+mn-cs"/>
              </a:rPr>
              <a:t>3) Delta architecture is an easy version of lambda architecture. Delta architecture is a commercial term at this point, we'll see if that changes in the future.</a:t>
            </a:r>
          </a:p>
          <a:p>
            <a:pPr fontAlgn="base"/>
            <a:r>
              <a:rPr lang="en-US" sz="1200" b="0" i="0" kern="1200" dirty="0">
                <a:solidFill>
                  <a:schemeClr val="tx1"/>
                </a:solidFill>
                <a:effectLst/>
                <a:latin typeface="+mn-lt"/>
                <a:ea typeface="+mn-ea"/>
                <a:cs typeface="+mn-cs"/>
              </a:rPr>
              <a:t>4) Delta Lake + Spark is the most scalable data storage mechanism with a reasonable price. You're welcome to test the performance based on your business requirements. Delta lake will be far cheaper than any data warehouse for storage. Your requirements around data access and latency will be the larger question.</a:t>
            </a:r>
          </a:p>
          <a:p>
            <a:endParaRPr lang="en-US" dirty="0"/>
          </a:p>
        </p:txBody>
      </p:sp>
      <p:sp>
        <p:nvSpPr>
          <p:cNvPr id="4" name="Slide Number Placeholder 3"/>
          <p:cNvSpPr>
            <a:spLocks noGrp="1"/>
          </p:cNvSpPr>
          <p:nvPr>
            <p:ph type="sldNum" sz="quarter" idx="5"/>
          </p:nvPr>
        </p:nvSpPr>
        <p:spPr/>
        <p:txBody>
          <a:bodyPr/>
          <a:lstStyle/>
          <a:p>
            <a:fld id="{672B6F5F-056D-4C2B-97C7-7BC26535153C}" type="slidenum">
              <a:rPr lang="en-US" smtClean="0"/>
              <a:t>18</a:t>
            </a:fld>
            <a:endParaRPr lang="en-US"/>
          </a:p>
        </p:txBody>
      </p:sp>
    </p:spTree>
    <p:extLst>
      <p:ext uri="{BB962C8B-B14F-4D97-AF65-F5344CB8AC3E}">
        <p14:creationId xmlns:p14="http://schemas.microsoft.com/office/powerpoint/2010/main" val="2357506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2B6F5F-056D-4C2B-97C7-7BC26535153C}" type="slidenum">
              <a:rPr lang="en-US" smtClean="0"/>
              <a:t>20</a:t>
            </a:fld>
            <a:endParaRPr lang="en-US"/>
          </a:p>
        </p:txBody>
      </p:sp>
    </p:spTree>
    <p:extLst>
      <p:ext uri="{BB962C8B-B14F-4D97-AF65-F5344CB8AC3E}">
        <p14:creationId xmlns:p14="http://schemas.microsoft.com/office/powerpoint/2010/main" val="3559972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2B6F5F-056D-4C2B-97C7-7BC26535153C}" type="slidenum">
              <a:rPr lang="en-US" smtClean="0"/>
              <a:t>22</a:t>
            </a:fld>
            <a:endParaRPr lang="en-US"/>
          </a:p>
        </p:txBody>
      </p:sp>
    </p:spTree>
    <p:extLst>
      <p:ext uri="{BB962C8B-B14F-4D97-AF65-F5344CB8AC3E}">
        <p14:creationId xmlns:p14="http://schemas.microsoft.com/office/powerpoint/2010/main" val="2731512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cloud</a:t>
            </a:r>
          </a:p>
          <a:p>
            <a:r>
              <a:rPr lang="en-US" dirty="0"/>
              <a:t>-------------</a:t>
            </a:r>
          </a:p>
          <a:p>
            <a:r>
              <a:rPr lang="en-US" dirty="0"/>
              <a:t>Remote monitoring and control</a:t>
            </a:r>
          </a:p>
          <a:p>
            <a:r>
              <a:rPr lang="en-US" dirty="0" err="1"/>
              <a:t>Mergin</a:t>
            </a:r>
            <a:r>
              <a:rPr lang="en-US" dirty="0"/>
              <a:t> remote data from across multiple IoT devices</a:t>
            </a:r>
          </a:p>
          <a:p>
            <a:r>
              <a:rPr lang="en-US" dirty="0"/>
              <a:t>Near infinite compute and storage to train machine learning and other advanced AI tools</a:t>
            </a:r>
          </a:p>
          <a:p>
            <a:endParaRPr lang="en-US" dirty="0"/>
          </a:p>
          <a:p>
            <a:r>
              <a:rPr lang="en-US" dirty="0"/>
              <a:t>IoT on the Edge</a:t>
            </a:r>
          </a:p>
          <a:p>
            <a:r>
              <a:rPr lang="en-US" dirty="0"/>
              <a:t>--------------</a:t>
            </a:r>
          </a:p>
          <a:p>
            <a:r>
              <a:rPr lang="en-US" dirty="0"/>
              <a:t>Low latency tight control loops require near real time response</a:t>
            </a:r>
          </a:p>
          <a:p>
            <a:r>
              <a:rPr lang="en-US" dirty="0"/>
              <a:t>Public internet inherently unpredictable</a:t>
            </a:r>
          </a:p>
          <a:p>
            <a:r>
              <a:rPr lang="en-US" dirty="0"/>
              <a:t>Privacy of data and protection of IP. </a:t>
            </a:r>
          </a:p>
        </p:txBody>
      </p:sp>
      <p:sp>
        <p:nvSpPr>
          <p:cNvPr id="4" name="Slide Number Placeholder 3"/>
          <p:cNvSpPr>
            <a:spLocks noGrp="1"/>
          </p:cNvSpPr>
          <p:nvPr>
            <p:ph type="sldNum" sz="quarter" idx="5"/>
          </p:nvPr>
        </p:nvSpPr>
        <p:spPr/>
        <p:txBody>
          <a:bodyPr/>
          <a:lstStyle/>
          <a:p>
            <a:fld id="{672B6F5F-056D-4C2B-97C7-7BC26535153C}" type="slidenum">
              <a:rPr lang="en-US" smtClean="0"/>
              <a:t>26</a:t>
            </a:fld>
            <a:endParaRPr lang="en-US"/>
          </a:p>
        </p:txBody>
      </p:sp>
    </p:spTree>
    <p:extLst>
      <p:ext uri="{BB962C8B-B14F-4D97-AF65-F5344CB8AC3E}">
        <p14:creationId xmlns:p14="http://schemas.microsoft.com/office/powerpoint/2010/main" val="679670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2B6F5F-056D-4C2B-97C7-7BC26535153C}" type="slidenum">
              <a:rPr lang="en-US" smtClean="0"/>
              <a:t>35</a:t>
            </a:fld>
            <a:endParaRPr lang="en-US"/>
          </a:p>
        </p:txBody>
      </p:sp>
    </p:spTree>
    <p:extLst>
      <p:ext uri="{BB962C8B-B14F-4D97-AF65-F5344CB8AC3E}">
        <p14:creationId xmlns:p14="http://schemas.microsoft.com/office/powerpoint/2010/main" val="132599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85C848-BACE-41BA-8459-B476BAD6C5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5577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2B6F5F-056D-4C2B-97C7-7BC26535153C}" type="slidenum">
              <a:rPr lang="en-US" smtClean="0"/>
              <a:t>39</a:t>
            </a:fld>
            <a:endParaRPr lang="en-US"/>
          </a:p>
        </p:txBody>
      </p:sp>
    </p:spTree>
    <p:extLst>
      <p:ext uri="{BB962C8B-B14F-4D97-AF65-F5344CB8AC3E}">
        <p14:creationId xmlns:p14="http://schemas.microsoft.com/office/powerpoint/2010/main" val="2742023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739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Different contents">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831637" y="-27384"/>
            <a:ext cx="8750763" cy="768085"/>
          </a:xfrm>
        </p:spPr>
        <p:txBody>
          <a:bodyPr>
            <a:noAutofit/>
          </a:bodyPr>
          <a:lstStyle>
            <a:lvl1pPr>
              <a:defRPr sz="2933" b="1"/>
            </a:lvl1pPr>
          </a:lstStyle>
          <a:p>
            <a:r>
              <a:rPr lang="en-GB" noProof="0"/>
              <a:t>Main title of the slide</a:t>
            </a:r>
          </a:p>
        </p:txBody>
      </p:sp>
      <p:sp>
        <p:nvSpPr>
          <p:cNvPr id="3" name="2 Marcador de contenido"/>
          <p:cNvSpPr>
            <a:spLocks noGrp="1"/>
          </p:cNvSpPr>
          <p:nvPr>
            <p:ph idx="1" hasCustomPrompt="1"/>
          </p:nvPr>
        </p:nvSpPr>
        <p:spPr>
          <a:xfrm>
            <a:off x="623392" y="1220755"/>
            <a:ext cx="10972800" cy="4525963"/>
          </a:xfrm>
          <a:prstGeom prst="rect">
            <a:avLst/>
          </a:prstGeom>
        </p:spPr>
        <p:txBody>
          <a:bodyPr/>
          <a:lstStyle>
            <a:lvl1pPr marL="241294" indent="-241294">
              <a:buClr>
                <a:srgbClr val="00B050"/>
              </a:buClr>
              <a:buFont typeface="Calibri" pitchFamily="34" charset="0"/>
              <a:buNone/>
              <a:defRPr sz="2933"/>
            </a:lvl1pPr>
            <a:lvl2pPr marL="833946" indent="-224361">
              <a:buClr>
                <a:srgbClr val="25EE32"/>
              </a:buClr>
              <a:buSzPct val="75000"/>
              <a:buFont typeface="Arial" pitchFamily="34" charset="0"/>
              <a:buChar char="•"/>
              <a:tabLst/>
              <a:defRPr sz="2400" b="0">
                <a:solidFill>
                  <a:schemeClr val="tx1"/>
                </a:solidFill>
              </a:defRPr>
            </a:lvl2pPr>
            <a:lvl3pPr marL="1435064" indent="-215895">
              <a:buClr>
                <a:srgbClr val="25EE32"/>
              </a:buClr>
              <a:buSzPct val="65000"/>
              <a:buFont typeface="Arial" pitchFamily="34" charset="0"/>
              <a:buChar char="•"/>
              <a:defRPr sz="2133" b="0">
                <a:solidFill>
                  <a:schemeClr val="tx1"/>
                </a:solidFill>
              </a:defRPr>
            </a:lvl3pPr>
            <a:lvl4pPr marL="2029833" indent="-201079">
              <a:buClr>
                <a:srgbClr val="25EE32"/>
              </a:buClr>
              <a:buSzPct val="50000"/>
              <a:buFont typeface="Arial" pitchFamily="34" charset="0"/>
              <a:buChar char="•"/>
              <a:defRPr sz="1867"/>
            </a:lvl4pPr>
          </a:lstStyle>
          <a:p>
            <a:r>
              <a:rPr lang="en-GB" noProof="0"/>
              <a:t>Title of the main content: level 1</a:t>
            </a:r>
          </a:p>
          <a:p>
            <a:pPr lvl="1"/>
            <a:r>
              <a:rPr lang="en-GB" noProof="0"/>
              <a:t>Level 2</a:t>
            </a:r>
          </a:p>
          <a:p>
            <a:pPr lvl="2"/>
            <a:r>
              <a:rPr lang="en-GB" noProof="0"/>
              <a:t>Level 3</a:t>
            </a:r>
          </a:p>
          <a:p>
            <a:pPr lvl="3"/>
            <a:r>
              <a:rPr lang="en-GB" noProof="0"/>
              <a:t>Level 4</a:t>
            </a:r>
          </a:p>
        </p:txBody>
      </p:sp>
      <p:sp>
        <p:nvSpPr>
          <p:cNvPr id="8" name="5 Marcador de número de diapositiva"/>
          <p:cNvSpPr>
            <a:spLocks noGrp="1"/>
          </p:cNvSpPr>
          <p:nvPr>
            <p:ph type="sldNum" sz="quarter" idx="20"/>
          </p:nvPr>
        </p:nvSpPr>
        <p:spPr>
          <a:xfrm>
            <a:off x="8723809" y="6580559"/>
            <a:ext cx="2844800" cy="277443"/>
          </a:xfrm>
          <a:prstGeom prst="rect">
            <a:avLst/>
          </a:prstGeom>
        </p:spPr>
        <p:txBody>
          <a:bodyPr/>
          <a:lstStyle>
            <a:lvl1pPr algn="r" fontAlgn="auto">
              <a:spcBef>
                <a:spcPts val="0"/>
              </a:spcBef>
              <a:spcAft>
                <a:spcPts val="0"/>
              </a:spcAft>
              <a:defRPr sz="1200" b="0">
                <a:solidFill>
                  <a:schemeClr val="tx1"/>
                </a:solidFill>
                <a:latin typeface="+mj-lt"/>
                <a:ea typeface="+mn-ea"/>
                <a:cs typeface="+mn-cs"/>
              </a:defRPr>
            </a:lvl1pPr>
          </a:lstStyle>
          <a:p>
            <a:pPr>
              <a:defRPr/>
            </a:pPr>
            <a:fld id="{573902B0-774B-DB47-85FF-5E7A4BB2BF29}" type="slidenum">
              <a:rPr lang="en-US" smtClean="0"/>
              <a:pPr>
                <a:defRPr/>
              </a:pPr>
              <a:t>‹#›</a:t>
            </a:fld>
            <a:endParaRPr lang="en-US"/>
          </a:p>
        </p:txBody>
      </p:sp>
    </p:spTree>
    <p:extLst>
      <p:ext uri="{BB962C8B-B14F-4D97-AF65-F5344CB8AC3E}">
        <p14:creationId xmlns:p14="http://schemas.microsoft.com/office/powerpoint/2010/main" val="26518263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7" Type="http://schemas.openxmlformats.org/officeDocument/2006/relationships/image" Target="../media/image4.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ángulo 1"/>
          <p:cNvSpPr/>
          <p:nvPr userDrawn="1"/>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p:cNvSpPr/>
          <p:nvPr userDrawn="1"/>
        </p:nvSpPr>
        <p:spPr>
          <a:xfrm>
            <a:off x="422223" y="427220"/>
            <a:ext cx="11347554" cy="6430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9" name="Imagen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2223" y="427220"/>
            <a:ext cx="3842479" cy="1165117"/>
          </a:xfrm>
          <a:prstGeom prst="rect">
            <a:avLst/>
          </a:prstGeom>
        </p:spPr>
      </p:pic>
      <p:pic>
        <p:nvPicPr>
          <p:cNvPr id="10" name="Imagen 9"/>
          <p:cNvPicPr>
            <a:picLocks noChangeAspect="1"/>
          </p:cNvPicPr>
          <p:nvPr userDrawn="1"/>
        </p:nvPicPr>
        <p:blipFill>
          <a:blip r:embed="rId5">
            <a:duotone>
              <a:prstClr val="black"/>
              <a:srgbClr val="01FEBA">
                <a:tint val="45000"/>
                <a:satMod val="400000"/>
              </a:srgbClr>
            </a:duotone>
            <a:alphaModFix amt="35000"/>
          </a:blip>
          <a:stretch>
            <a:fillRect/>
          </a:stretch>
        </p:blipFill>
        <p:spPr>
          <a:xfrm>
            <a:off x="6887980" y="3557492"/>
            <a:ext cx="4881798" cy="2565991"/>
          </a:xfrm>
          <a:prstGeom prst="rect">
            <a:avLst/>
          </a:prstGeom>
        </p:spPr>
      </p:pic>
      <p:pic>
        <p:nvPicPr>
          <p:cNvPr id="13" name="Imagen 12"/>
          <p:cNvPicPr>
            <a:picLocks noChangeAspect="1"/>
          </p:cNvPicPr>
          <p:nvPr userDrawn="1"/>
        </p:nvPicPr>
        <p:blipFill>
          <a:blip r:embed="rId6"/>
          <a:stretch>
            <a:fillRect/>
          </a:stretch>
        </p:blipFill>
        <p:spPr>
          <a:xfrm>
            <a:off x="10369500" y="6247334"/>
            <a:ext cx="1099855" cy="482864"/>
          </a:xfrm>
          <a:prstGeom prst="rect">
            <a:avLst/>
          </a:prstGeom>
        </p:spPr>
      </p:pic>
      <p:pic>
        <p:nvPicPr>
          <p:cNvPr id="11" name="Imagen 10"/>
          <p:cNvPicPr>
            <a:picLocks noChangeAspect="1"/>
          </p:cNvPicPr>
          <p:nvPr userDrawn="1"/>
        </p:nvPicPr>
        <p:blipFill>
          <a:blip r:embed="rId7"/>
          <a:stretch>
            <a:fillRect/>
          </a:stretch>
        </p:blipFill>
        <p:spPr>
          <a:xfrm>
            <a:off x="9328880" y="6160958"/>
            <a:ext cx="825520" cy="476785"/>
          </a:xfrm>
          <a:prstGeom prst="rect">
            <a:avLst/>
          </a:prstGeom>
        </p:spPr>
      </p:pic>
    </p:spTree>
    <p:extLst>
      <p:ext uri="{BB962C8B-B14F-4D97-AF65-F5344CB8AC3E}">
        <p14:creationId xmlns:p14="http://schemas.microsoft.com/office/powerpoint/2010/main" val="1792251346"/>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6.png"/><Relationship Id="rId4" Type="http://schemas.openxmlformats.org/officeDocument/2006/relationships/image" Target="../media/image27.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6.png"/><Relationship Id="rId4" Type="http://schemas.openxmlformats.org/officeDocument/2006/relationships/image" Target="../media/image27.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6.png"/><Relationship Id="rId4" Type="http://schemas.openxmlformats.org/officeDocument/2006/relationships/image" Target="../media/image27.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github.com/apiri/dockerfile-apache-nifi" TargetMode="External"/><Relationship Id="rId18" Type="http://schemas.openxmlformats.org/officeDocument/2006/relationships/image" Target="../media/image18.png"/><Relationship Id="rId3" Type="http://schemas.openxmlformats.org/officeDocument/2006/relationships/image" Target="../media/image7.jpeg"/><Relationship Id="rId7" Type="http://schemas.openxmlformats.org/officeDocument/2006/relationships/image" Target="../media/image10.png"/><Relationship Id="rId12" Type="http://schemas.openxmlformats.org/officeDocument/2006/relationships/image" Target="../media/image13.png"/><Relationship Id="rId17" Type="http://schemas.openxmlformats.org/officeDocument/2006/relationships/image" Target="../media/image17.png"/><Relationship Id="rId2" Type="http://schemas.openxmlformats.org/officeDocument/2006/relationships/image" Target="../media/image5.png"/><Relationship Id="rId16" Type="http://schemas.openxmlformats.org/officeDocument/2006/relationships/image" Target="../media/image16.jpeg"/><Relationship Id="rId20"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hyperlink" Target="https://www.google.es/url?sa=i&amp;rct=j&amp;q=&amp;esrc=s&amp;source=images&amp;cd=&amp;cad=rja&amp;uact=8&amp;ved=&amp;url=http://datasciencedojo.com/about/services/&amp;bvm=bv.135974163,d.d2s&amp;psig=AFQjCNEs9YBsl_2jd2H2YjxcJW7vu_Bevg&amp;ust=1476884570042397" TargetMode="External"/><Relationship Id="rId11" Type="http://schemas.openxmlformats.org/officeDocument/2006/relationships/hyperlink" Target="https://www.google.es/url?sa=i&amp;rct=j&amp;q=&amp;esrc=s&amp;source=images&amp;cd=&amp;cad=rja&amp;uact=8&amp;ved=0ahUKEwiGiLyGxOTPAhXGSRoKHQZ9DMcQjRwIBw&amp;url=https://twitter.github.io/heron/&amp;bvm=bv.135974163,d.d2s&amp;psig=AFQjCNHasF5ie7A6pTtd--Vk1tRDpfCZpg&amp;ust=1476886219363673" TargetMode="External"/><Relationship Id="rId5" Type="http://schemas.openxmlformats.org/officeDocument/2006/relationships/image" Target="../media/image9.png"/><Relationship Id="rId15" Type="http://schemas.openxmlformats.org/officeDocument/2006/relationships/image" Target="../media/image15.png"/><Relationship Id="rId10" Type="http://schemas.openxmlformats.org/officeDocument/2006/relationships/image" Target="../media/image12.png"/><Relationship Id="rId19"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hyperlink" Target="https://www.google.es/url?sa=i&amp;rct=j&amp;q=&amp;esrc=s&amp;source=images&amp;cd=&amp;cad=rja&amp;uact=8&amp;ved=0ahUKEwj-nZ-bweTPAhUB2BoKHX2zAhUQjRwIBw&amp;url=https://mesosphere.com/why-mesos/&amp;psig=AFQjCNHD3HmINIe1sql6ByNn2kaGPOlvFw&amp;ust=1476885458658003" TargetMode="External"/><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4.png"/><Relationship Id="rId10" Type="http://schemas.openxmlformats.org/officeDocument/2006/relationships/image" Target="../media/image26.png"/><Relationship Id="rId4" Type="http://schemas.openxmlformats.org/officeDocument/2006/relationships/image" Target="../media/image6.png"/><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41.png"/><Relationship Id="rId3" Type="http://schemas.openxmlformats.org/officeDocument/2006/relationships/image" Target="../media/image5.png"/><Relationship Id="rId7" Type="http://schemas.openxmlformats.org/officeDocument/2006/relationships/image" Target="../media/image11.png"/><Relationship Id="rId12" Type="http://schemas.openxmlformats.org/officeDocument/2006/relationships/image" Target="../media/image30.png"/><Relationship Id="rId17" Type="http://schemas.openxmlformats.org/officeDocument/2006/relationships/image" Target="../media/image6.png"/><Relationship Id="rId2" Type="http://schemas.openxmlformats.org/officeDocument/2006/relationships/notesSlide" Target="../notesSlides/notesSlide5.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9.png"/><Relationship Id="rId5" Type="http://schemas.openxmlformats.org/officeDocument/2006/relationships/image" Target="../media/image38.png"/><Relationship Id="rId15" Type="http://schemas.openxmlformats.org/officeDocument/2006/relationships/image" Target="../media/image43.png"/><Relationship Id="rId10"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image" Target="../media/image39.png"/><Relationship Id="rId1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hyperlink" Target="https://camo.githubusercontent.com/9b7b8c831ba70fdfc5aeeabe2821275d87ec9e5a/68747470733a2f2f6d6d6c737061726b2e617a757265656467652e6e65742f69636f6e732f4275696c645374617475732e737667" TargetMode="External"/><Relationship Id="rId5" Type="http://schemas.openxmlformats.org/officeDocument/2006/relationships/image" Target="../media/image43.png"/><Relationship Id="rId4" Type="http://schemas.openxmlformats.org/officeDocument/2006/relationships/image" Target="../media/image47.png"/><Relationship Id="rId9"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6.png"/><Relationship Id="rId7" Type="http://schemas.openxmlformats.org/officeDocument/2006/relationships/image" Target="../media/image5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5.jpe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3.png"/><Relationship Id="rId3" Type="http://schemas.openxmlformats.org/officeDocument/2006/relationships/image" Target="../media/image5.png"/><Relationship Id="rId7" Type="http://schemas.openxmlformats.org/officeDocument/2006/relationships/image" Target="../media/image60.png"/><Relationship Id="rId12"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25.png"/><Relationship Id="rId5" Type="http://schemas.openxmlformats.org/officeDocument/2006/relationships/image" Target="../media/image24.png"/><Relationship Id="rId15" Type="http://schemas.openxmlformats.org/officeDocument/2006/relationships/image" Target="../media/image65.png"/><Relationship Id="rId10" Type="http://schemas.openxmlformats.org/officeDocument/2006/relationships/image" Target="../media/image19.png"/><Relationship Id="rId4" Type="http://schemas.openxmlformats.org/officeDocument/2006/relationships/image" Target="../media/image22.png"/><Relationship Id="rId9" Type="http://schemas.openxmlformats.org/officeDocument/2006/relationships/image" Target="../media/image62.png"/><Relationship Id="rId1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aconde@Ikerlan.es" TargetMode="Externa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70.jpe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jpe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9.png"/><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3.png"/><Relationship Id="rId10" Type="http://schemas.openxmlformats.org/officeDocument/2006/relationships/image" Target="../media/image5.png"/><Relationship Id="rId4" Type="http://schemas.openxmlformats.org/officeDocument/2006/relationships/image" Target="../media/image22.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11.png"/><Relationship Id="rId12"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5.png"/><Relationship Id="rId5" Type="http://schemas.openxmlformats.org/officeDocument/2006/relationships/image" Target="../media/image23.png"/><Relationship Id="rId10"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png"/><Relationship Id="rId3" Type="http://schemas.openxmlformats.org/officeDocument/2006/relationships/image" Target="../media/image21.png"/><Relationship Id="rId7" Type="http://schemas.openxmlformats.org/officeDocument/2006/relationships/image" Target="../media/image11.png"/><Relationship Id="rId12"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png"/><Relationship Id="rId3" Type="http://schemas.openxmlformats.org/officeDocument/2006/relationships/image" Target="../media/image21.png"/><Relationship Id="rId7" Type="http://schemas.openxmlformats.org/officeDocument/2006/relationships/image" Target="../media/image11.png"/><Relationship Id="rId12"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19.png"/><Relationship Id="rId1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idx="4294967295"/>
          </p:nvPr>
        </p:nvSpPr>
        <p:spPr>
          <a:xfrm>
            <a:off x="4463050" y="636491"/>
            <a:ext cx="7287718" cy="728922"/>
          </a:xfrm>
          <a:prstGeom prst="rect">
            <a:avLst/>
          </a:prstGeom>
        </p:spPr>
        <p:txBody>
          <a:bodyPr/>
          <a:lstStyle/>
          <a:p>
            <a:pPr algn="r"/>
            <a:r>
              <a:rPr lang="es-ES" sz="2000" b="1" cap="all" dirty="0">
                <a:solidFill>
                  <a:schemeClr val="bg1">
                    <a:lumMod val="50000"/>
                  </a:schemeClr>
                </a:solidFill>
                <a:latin typeface="Raleway" charset="0"/>
                <a:ea typeface="Raleway" charset="0"/>
                <a:cs typeface="Raleway" charset="0"/>
              </a:rPr>
              <a:t>gela teknologikoak</a:t>
            </a:r>
            <a:br>
              <a:rPr lang="es-ES" sz="200" b="1" cap="all" dirty="0">
                <a:solidFill>
                  <a:schemeClr val="bg1">
                    <a:lumMod val="50000"/>
                  </a:schemeClr>
                </a:solidFill>
                <a:latin typeface="Raleway" charset="0"/>
                <a:ea typeface="Raleway" charset="0"/>
                <a:cs typeface="Raleway" charset="0"/>
              </a:rPr>
            </a:br>
            <a:r>
              <a:rPr lang="es-ES" sz="2000" cap="all" dirty="0">
                <a:solidFill>
                  <a:schemeClr val="bg1">
                    <a:lumMod val="50000"/>
                  </a:schemeClr>
                </a:solidFill>
                <a:latin typeface="Raleway" charset="0"/>
                <a:ea typeface="Raleway" charset="0"/>
                <a:cs typeface="Raleway" charset="0"/>
              </a:rPr>
              <a:t>BIG DATA &amp; IoT</a:t>
            </a:r>
            <a:br>
              <a:rPr lang="es-ES" sz="2000" cap="all" dirty="0">
                <a:solidFill>
                  <a:schemeClr val="bg1">
                    <a:lumMod val="50000"/>
                  </a:schemeClr>
                </a:solidFill>
                <a:latin typeface="Raleway" charset="0"/>
                <a:ea typeface="Raleway" charset="0"/>
                <a:cs typeface="Raleway" charset="0"/>
              </a:rPr>
            </a:br>
            <a:r>
              <a:rPr lang="es-ES" sz="2000" b="1" cap="all" dirty="0">
                <a:solidFill>
                  <a:schemeClr val="bg1">
                    <a:lumMod val="50000"/>
                  </a:schemeClr>
                </a:solidFill>
                <a:latin typeface="Raleway" charset="0"/>
                <a:ea typeface="Raleway" charset="0"/>
                <a:cs typeface="Raleway" charset="0"/>
              </a:rPr>
              <a:t>Aulas Tecnológicas</a:t>
            </a:r>
            <a:br>
              <a:rPr lang="es-ES" sz="1800" b="1" cap="all" dirty="0">
                <a:solidFill>
                  <a:schemeClr val="bg1">
                    <a:lumMod val="50000"/>
                  </a:schemeClr>
                </a:solidFill>
                <a:latin typeface="Raleway" charset="0"/>
                <a:ea typeface="Raleway" charset="0"/>
                <a:cs typeface="Raleway" charset="0"/>
              </a:rPr>
            </a:br>
            <a:r>
              <a:rPr lang="es-ES" sz="2000" cap="all" dirty="0">
                <a:solidFill>
                  <a:schemeClr val="bg1">
                    <a:lumMod val="50000"/>
                  </a:schemeClr>
                </a:solidFill>
                <a:latin typeface="Raleway" charset="0"/>
                <a:ea typeface="Raleway" charset="0"/>
                <a:cs typeface="Raleway" charset="0"/>
              </a:rPr>
              <a:t>BIG DATA &amp; IoT</a:t>
            </a:r>
            <a:endParaRPr lang="es-ES_tradnl" sz="2000" dirty="0">
              <a:solidFill>
                <a:schemeClr val="bg1">
                  <a:lumMod val="50000"/>
                </a:schemeClr>
              </a:solidFill>
              <a:latin typeface="Raleway" charset="0"/>
              <a:ea typeface="Raleway" charset="0"/>
              <a:cs typeface="Raleway" charset="0"/>
            </a:endParaRPr>
          </a:p>
        </p:txBody>
      </p:sp>
      <p:sp>
        <p:nvSpPr>
          <p:cNvPr id="7" name="Subtítulo 2"/>
          <p:cNvSpPr txBox="1">
            <a:spLocks/>
          </p:cNvSpPr>
          <p:nvPr/>
        </p:nvSpPr>
        <p:spPr>
          <a:xfrm>
            <a:off x="1252772" y="4449633"/>
            <a:ext cx="10441628" cy="47425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s-ES" sz="2000" b="1" dirty="0">
                <a:solidFill>
                  <a:schemeClr val="bg1">
                    <a:lumMod val="50000"/>
                  </a:schemeClr>
                </a:solidFill>
                <a:latin typeface="Raleway" charset="0"/>
                <a:ea typeface="Raleway" charset="0"/>
                <a:cs typeface="Raleway" charset="0"/>
              </a:rPr>
              <a:t>Evolución hacia las Plataformas de datos modernas, el Edge-</a:t>
            </a:r>
            <a:r>
              <a:rPr lang="es-ES" sz="2000" b="1" dirty="0" err="1">
                <a:solidFill>
                  <a:schemeClr val="bg1">
                    <a:lumMod val="50000"/>
                  </a:schemeClr>
                </a:solidFill>
                <a:latin typeface="Raleway" charset="0"/>
                <a:ea typeface="Raleway" charset="0"/>
                <a:cs typeface="Raleway" charset="0"/>
              </a:rPr>
              <a:t>to</a:t>
            </a:r>
            <a:r>
              <a:rPr lang="es-ES" sz="2000" b="1" dirty="0">
                <a:solidFill>
                  <a:schemeClr val="bg1">
                    <a:lumMod val="50000"/>
                  </a:schemeClr>
                </a:solidFill>
                <a:latin typeface="Raleway" charset="0"/>
                <a:ea typeface="Raleway" charset="0"/>
                <a:cs typeface="Raleway" charset="0"/>
              </a:rPr>
              <a:t>-</a:t>
            </a:r>
            <a:r>
              <a:rPr lang="es-ES" sz="2000" b="1" dirty="0" err="1">
                <a:solidFill>
                  <a:schemeClr val="bg1">
                    <a:lumMod val="50000"/>
                  </a:schemeClr>
                </a:solidFill>
                <a:latin typeface="Raleway" charset="0"/>
                <a:ea typeface="Raleway" charset="0"/>
                <a:cs typeface="Raleway" charset="0"/>
              </a:rPr>
              <a:t>cloud</a:t>
            </a:r>
            <a:r>
              <a:rPr lang="es-ES" sz="2000" b="1" dirty="0">
                <a:solidFill>
                  <a:schemeClr val="bg1">
                    <a:lumMod val="50000"/>
                  </a:schemeClr>
                </a:solidFill>
                <a:latin typeface="Raleway" charset="0"/>
                <a:ea typeface="Raleway" charset="0"/>
                <a:cs typeface="Raleway" charset="0"/>
              </a:rPr>
              <a:t> continuum</a:t>
            </a:r>
            <a:endParaRPr lang="es-ES_tradnl" sz="2000" b="1" dirty="0">
              <a:solidFill>
                <a:schemeClr val="bg1">
                  <a:lumMod val="50000"/>
                </a:schemeClr>
              </a:solidFill>
              <a:latin typeface="Raleway" charset="0"/>
              <a:ea typeface="Raleway" charset="0"/>
              <a:cs typeface="Raleway" charset="0"/>
            </a:endParaRPr>
          </a:p>
        </p:txBody>
      </p:sp>
      <p:sp>
        <p:nvSpPr>
          <p:cNvPr id="8" name="Subtítulo 2"/>
          <p:cNvSpPr txBox="1">
            <a:spLocks/>
          </p:cNvSpPr>
          <p:nvPr/>
        </p:nvSpPr>
        <p:spPr>
          <a:xfrm>
            <a:off x="1252772" y="4960897"/>
            <a:ext cx="7505076" cy="30018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s-ES" sz="1600" dirty="0">
                <a:solidFill>
                  <a:schemeClr val="bg1">
                    <a:lumMod val="85000"/>
                  </a:schemeClr>
                </a:solidFill>
                <a:latin typeface="Raleway" charset="0"/>
                <a:ea typeface="Raleway" charset="0"/>
                <a:cs typeface="Raleway" charset="0"/>
              </a:rPr>
              <a:t>Ponente: </a:t>
            </a:r>
            <a:r>
              <a:rPr lang="es-ES" sz="1600" b="1" dirty="0">
                <a:solidFill>
                  <a:schemeClr val="bg1">
                    <a:lumMod val="50000"/>
                  </a:schemeClr>
                </a:solidFill>
                <a:latin typeface="Raleway" charset="0"/>
                <a:ea typeface="Raleway" charset="0"/>
                <a:cs typeface="Raleway" charset="0"/>
              </a:rPr>
              <a:t>Ángel Conde Manjón</a:t>
            </a:r>
            <a:endParaRPr lang="es-ES_tradnl" sz="1600" b="1" dirty="0">
              <a:solidFill>
                <a:schemeClr val="bg1">
                  <a:lumMod val="50000"/>
                </a:schemeClr>
              </a:solidFill>
              <a:latin typeface="Raleway" charset="0"/>
              <a:ea typeface="Raleway" charset="0"/>
              <a:cs typeface="Raleway" charset="0"/>
            </a:endParaRPr>
          </a:p>
        </p:txBody>
      </p:sp>
      <p:pic>
        <p:nvPicPr>
          <p:cNvPr id="9" name="Picture 2" descr="Resultado de imagen de logo Ikerlan">
            <a:extLst>
              <a:ext uri="{FF2B5EF4-FFF2-40B4-BE49-F238E27FC236}">
                <a16:creationId xmlns:a16="http://schemas.microsoft.com/office/drawing/2014/main" id="{DBA7B5E1-C12A-4B60-8808-C9A0CE6A5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772" y="2624202"/>
            <a:ext cx="4667902" cy="116178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11">
            <a:extLst>
              <a:ext uri="{FF2B5EF4-FFF2-40B4-BE49-F238E27FC236}">
                <a16:creationId xmlns:a16="http://schemas.microsoft.com/office/drawing/2014/main" id="{132EE6C6-F902-429A-8F3B-A1357FDF8D8E}"/>
              </a:ext>
            </a:extLst>
          </p:cNvPr>
          <p:cNvPicPr>
            <a:picLocks noChangeAspect="1"/>
          </p:cNvPicPr>
          <p:nvPr/>
        </p:nvPicPr>
        <p:blipFill>
          <a:blip r:embed="rId3"/>
          <a:stretch>
            <a:fillRect/>
          </a:stretch>
        </p:blipFill>
        <p:spPr>
          <a:xfrm>
            <a:off x="8216781" y="6158234"/>
            <a:ext cx="900987" cy="545091"/>
          </a:xfrm>
          <a:prstGeom prst="rect">
            <a:avLst/>
          </a:prstGeom>
        </p:spPr>
      </p:pic>
    </p:spTree>
    <p:extLst>
      <p:ext uri="{BB962C8B-B14F-4D97-AF65-F5344CB8AC3E}">
        <p14:creationId xmlns:p14="http://schemas.microsoft.com/office/powerpoint/2010/main" val="1824185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D86B0D6C-6685-42FB-8035-4FC057BD83EA}"/>
              </a:ext>
            </a:extLst>
          </p:cNvPr>
          <p:cNvSpPr>
            <a:spLocks noGrp="1"/>
          </p:cNvSpPr>
          <p:nvPr>
            <p:ph type="title"/>
          </p:nvPr>
        </p:nvSpPr>
        <p:spPr/>
        <p:txBody>
          <a:bodyPr/>
          <a:lstStyle/>
          <a:p>
            <a:r>
              <a:rPr lang="es-ES" dirty="0"/>
              <a:t>La realidad….</a:t>
            </a:r>
          </a:p>
        </p:txBody>
      </p:sp>
      <p:sp>
        <p:nvSpPr>
          <p:cNvPr id="3" name="Content Placeholder 2" descr=" 3">
            <a:extLst>
              <a:ext uri="{FF2B5EF4-FFF2-40B4-BE49-F238E27FC236}">
                <a16:creationId xmlns:a16="http://schemas.microsoft.com/office/drawing/2014/main" id="{A2DC8210-F84D-46F1-BBB0-4CD9D3F9A47F}"/>
              </a:ext>
            </a:extLst>
          </p:cNvPr>
          <p:cNvSpPr>
            <a:spLocks noGrp="1"/>
          </p:cNvSpPr>
          <p:nvPr>
            <p:ph idx="1"/>
          </p:nvPr>
        </p:nvSpPr>
        <p:spPr>
          <a:xfrm>
            <a:off x="623392" y="1659635"/>
            <a:ext cx="10972800" cy="4525963"/>
          </a:xfrm>
        </p:spPr>
        <p:txBody>
          <a:bodyPr/>
          <a:lstStyle/>
          <a:p>
            <a:pPr marL="457200" indent="-457200">
              <a:buFont typeface="Arial" panose="020B0604020202020204" pitchFamily="34" charset="0"/>
              <a:buChar char="•"/>
            </a:pPr>
            <a:r>
              <a:rPr lang="es-ES" sz="3200">
                <a:solidFill>
                  <a:schemeClr val="tx1">
                    <a:lumMod val="100000"/>
                  </a:schemeClr>
                </a:solidFill>
                <a:latin typeface="Calibri" panose="020F0502020204030204" pitchFamily="34" charset="0"/>
              </a:rPr>
              <a:t>¿Cómo gestiono la </a:t>
            </a:r>
            <a:r>
              <a:rPr lang="es-ES" sz="3200" b="1">
                <a:solidFill>
                  <a:schemeClr val="tx1">
                    <a:lumMod val="100000"/>
                  </a:schemeClr>
                </a:solidFill>
                <a:latin typeface="Calibri" panose="020F0502020204030204" pitchFamily="34" charset="0"/>
              </a:rPr>
              <a:t>calidad de los datos</a:t>
            </a:r>
            <a:r>
              <a:rPr lang="es-ES" sz="3200">
                <a:solidFill>
                  <a:schemeClr val="tx1">
                    <a:lumMod val="100000"/>
                  </a:schemeClr>
                </a:solidFill>
                <a:latin typeface="Calibri" panose="020F0502020204030204" pitchFamily="34" charset="0"/>
              </a:rPr>
              <a:t>?</a:t>
            </a:r>
          </a:p>
          <a:p>
            <a:pPr marL="457200" indent="-457200">
              <a:buFont typeface="Arial" panose="020B0604020202020204" pitchFamily="34" charset="0"/>
              <a:buChar char="•"/>
            </a:pPr>
            <a:endParaRPr lang="es-ES" sz="3200" dirty="0"/>
          </a:p>
          <a:p>
            <a:pPr marL="457200" indent="-457200">
              <a:buFont typeface="Arial" panose="020B0604020202020204" pitchFamily="34" charset="0"/>
              <a:buChar char=" "/>
            </a:pPr>
            <a:r>
              <a:rPr lang="es-ES" sz="3200"/>
              <a:t>                </a:t>
            </a:r>
            <a:r>
              <a:rPr lang="es-ES" sz="3200" b="1"/>
              <a:t>  </a:t>
            </a:r>
            <a:r>
              <a:rPr lang="es-ES" sz="3200"/>
              <a:t>           </a:t>
            </a:r>
            <a:r>
              <a:rPr lang="es-ES" sz="3200" b="1"/>
              <a:t>          </a:t>
            </a:r>
            <a:r>
              <a:rPr lang="es-ES" sz="3200"/>
              <a:t>  </a:t>
            </a:r>
            <a:r>
              <a:rPr lang="es-ES" sz="2800" i="1"/>
              <a:t>             </a:t>
            </a:r>
            <a:r>
              <a:rPr lang="el-GR" sz="2800" i="1"/>
              <a:t> </a:t>
            </a:r>
            <a:r>
              <a:rPr lang="es-ES" sz="3200"/>
              <a:t>  </a:t>
            </a:r>
            <a:endParaRPr lang="es-ES" sz="3200" dirty="0"/>
          </a:p>
          <a:p>
            <a:pPr marL="457200" indent="-457200">
              <a:buFont typeface="Arial" panose="020B0604020202020204" pitchFamily="34" charset="0"/>
              <a:buChar char="•"/>
            </a:pPr>
            <a:endParaRPr lang="es-ES" sz="3200" dirty="0"/>
          </a:p>
          <a:p>
            <a:pPr marL="457200" indent="-457200">
              <a:buFont typeface="Arial" panose="020B0604020202020204" pitchFamily="34" charset="0"/>
              <a:buChar char=" "/>
            </a:pPr>
            <a:r>
              <a:rPr lang="es-ES" sz="3200"/>
              <a:t>            </a:t>
            </a:r>
            <a:r>
              <a:rPr lang="es-ES" sz="3200" b="1"/>
              <a:t>             </a:t>
            </a:r>
            <a:r>
              <a:rPr lang="es-ES" sz="3200"/>
              <a:t>                             </a:t>
            </a:r>
            <a:endParaRPr lang="es-ES" sz="3200" dirty="0"/>
          </a:p>
          <a:p>
            <a:pPr marL="457200" indent="-457200">
              <a:buFont typeface="Arial" panose="020B0604020202020204" pitchFamily="34" charset="0"/>
              <a:buChar char="•"/>
            </a:pPr>
            <a:endParaRPr lang="es-ES" sz="3200" dirty="0"/>
          </a:p>
          <a:p>
            <a:pPr marL="457200" indent="-457200">
              <a:buFont typeface="Arial" panose="020B0604020202020204" pitchFamily="34" charset="0"/>
              <a:buChar char=" "/>
            </a:pPr>
            <a:r>
              <a:rPr lang="es-ES" sz="3200"/>
              <a:t> </a:t>
            </a:r>
            <a:r>
              <a:rPr lang="es-ES" sz="3200" b="1"/>
              <a:t>                     </a:t>
            </a:r>
            <a:r>
              <a:rPr lang="es-ES" sz="3200"/>
              <a:t>              </a:t>
            </a:r>
            <a:r>
              <a:rPr lang="es-ES" sz="3200" b="1"/>
              <a:t>         </a:t>
            </a:r>
            <a:r>
              <a:rPr lang="es-ES" sz="3200"/>
              <a:t> </a:t>
            </a:r>
            <a:endParaRPr lang="es-ES" sz="3200" dirty="0"/>
          </a:p>
          <a:p>
            <a:pPr marL="457200" indent="-457200">
              <a:buFont typeface="Arial" panose="020B0604020202020204" pitchFamily="34" charset="0"/>
              <a:buChar char="•"/>
            </a:pPr>
            <a:endParaRPr lang="es-ES" sz="3200" dirty="0"/>
          </a:p>
          <a:p>
            <a:pPr marL="457200" indent="-457200">
              <a:buFont typeface="Arial" panose="020B0604020202020204" pitchFamily="34" charset="0"/>
              <a:buChar char="•"/>
            </a:pPr>
            <a:endParaRPr lang="es-ES" dirty="0"/>
          </a:p>
        </p:txBody>
      </p:sp>
      <p:sp>
        <p:nvSpPr>
          <p:cNvPr id="4" name="Rectángulo 6" descr=" 4">
            <a:extLst>
              <a:ext uri="{FF2B5EF4-FFF2-40B4-BE49-F238E27FC236}">
                <a16:creationId xmlns:a16="http://schemas.microsoft.com/office/drawing/2014/main" id="{6093DB82-91E3-4E1A-B9C1-3A7B22818238}"/>
              </a:ext>
            </a:extLst>
          </p:cNvPr>
          <p:cNvSpPr/>
          <p:nvPr/>
        </p:nvSpPr>
        <p:spPr>
          <a:xfrm>
            <a:off x="510651" y="5774314"/>
            <a:ext cx="639582"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5</a:t>
            </a:r>
          </a:p>
        </p:txBody>
      </p:sp>
      <p:pic>
        <p:nvPicPr>
          <p:cNvPr id="5" name="Picture 2" descr=" 5">
            <a:extLst>
              <a:ext uri="{FF2B5EF4-FFF2-40B4-BE49-F238E27FC236}">
                <a16:creationId xmlns:a16="http://schemas.microsoft.com/office/drawing/2014/main" id="{BE5DBE50-A370-4C48-BA94-3265E3A11A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984"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11" descr=" 6">
            <a:extLst>
              <a:ext uri="{FF2B5EF4-FFF2-40B4-BE49-F238E27FC236}">
                <a16:creationId xmlns:a16="http://schemas.microsoft.com/office/drawing/2014/main" id="{9298F228-9BE5-4C08-8FE4-4B42298F485B}"/>
              </a:ext>
            </a:extLst>
          </p:cNvPr>
          <p:cNvPicPr>
            <a:picLocks noChangeAspect="1"/>
          </p:cNvPicPr>
          <p:nvPr/>
        </p:nvPicPr>
        <p:blipFill>
          <a:blip r:embed="rId3"/>
          <a:stretch>
            <a:fillRect/>
          </a:stretch>
        </p:blipFill>
        <p:spPr>
          <a:xfrm>
            <a:off x="8216781" y="6158234"/>
            <a:ext cx="900987" cy="545091"/>
          </a:xfrm>
          <a:prstGeom prst="rect">
            <a:avLst/>
          </a:prstGeom>
        </p:spPr>
      </p:pic>
    </p:spTree>
    <p:extLst>
      <p:ext uri="{BB962C8B-B14F-4D97-AF65-F5344CB8AC3E}">
        <p14:creationId xmlns:p14="http://schemas.microsoft.com/office/powerpoint/2010/main" val="7256023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D86B0D6C-6685-42FB-8035-4FC057BD83EA}"/>
              </a:ext>
            </a:extLst>
          </p:cNvPr>
          <p:cNvSpPr>
            <a:spLocks noGrp="1"/>
          </p:cNvSpPr>
          <p:nvPr>
            <p:ph type="title"/>
          </p:nvPr>
        </p:nvSpPr>
        <p:spPr/>
        <p:txBody>
          <a:bodyPr/>
          <a:lstStyle/>
          <a:p>
            <a:r>
              <a:rPr lang="es-ES" dirty="0"/>
              <a:t>La realidad….</a:t>
            </a:r>
          </a:p>
        </p:txBody>
      </p:sp>
      <p:sp>
        <p:nvSpPr>
          <p:cNvPr id="3" name="Content Placeholder 2" descr=" 3">
            <a:extLst>
              <a:ext uri="{FF2B5EF4-FFF2-40B4-BE49-F238E27FC236}">
                <a16:creationId xmlns:a16="http://schemas.microsoft.com/office/drawing/2014/main" id="{A2DC8210-F84D-46F1-BBB0-4CD9D3F9A47F}"/>
              </a:ext>
            </a:extLst>
          </p:cNvPr>
          <p:cNvSpPr>
            <a:spLocks noGrp="1"/>
          </p:cNvSpPr>
          <p:nvPr>
            <p:ph idx="1"/>
          </p:nvPr>
        </p:nvSpPr>
        <p:spPr>
          <a:xfrm>
            <a:off x="623392" y="1659635"/>
            <a:ext cx="10972800" cy="4525963"/>
          </a:xfrm>
        </p:spPr>
        <p:txBody>
          <a:bodyPr/>
          <a:lstStyle/>
          <a:p>
            <a:pPr marL="457200" indent="-457200">
              <a:buFont typeface="Arial" panose="020B0604020202020204" pitchFamily="34" charset="0"/>
              <a:buChar char="•"/>
            </a:pPr>
            <a:r>
              <a:rPr lang="es-ES" sz="3200">
                <a:solidFill>
                  <a:schemeClr val="tx1">
                    <a:lumMod val="100000"/>
                  </a:schemeClr>
                </a:solidFill>
                <a:latin typeface="Calibri" panose="020F0502020204030204" pitchFamily="34" charset="0"/>
              </a:rPr>
              <a:t>¿Cómo gestiono la </a:t>
            </a:r>
            <a:r>
              <a:rPr lang="es-ES" sz="3200" b="1">
                <a:solidFill>
                  <a:schemeClr val="tx1">
                    <a:lumMod val="100000"/>
                  </a:schemeClr>
                </a:solidFill>
                <a:latin typeface="Calibri" panose="020F0502020204030204" pitchFamily="34" charset="0"/>
              </a:rPr>
              <a:t>calidad de los datos</a:t>
            </a:r>
            <a:r>
              <a:rPr lang="es-ES" sz="3200">
                <a:solidFill>
                  <a:schemeClr val="tx1">
                    <a:lumMod val="100000"/>
                  </a:schemeClr>
                </a:solidFill>
                <a:latin typeface="Calibri" panose="020F0502020204030204" pitchFamily="34" charset="0"/>
              </a:rPr>
              <a:t>?</a:t>
            </a:r>
          </a:p>
          <a:p>
            <a:pPr marL="457200" indent="-457200">
              <a:buFont typeface="Arial" panose="020B0604020202020204" pitchFamily="34" charset="0"/>
              <a:buChar char="•"/>
            </a:pPr>
            <a:endParaRPr lang="es-ES" sz="3200" dirty="0"/>
          </a:p>
          <a:p>
            <a:pPr marL="457200" indent="-457200">
              <a:buFont typeface="Arial" panose="020B0604020202020204" pitchFamily="34" charset="0"/>
              <a:buChar char="•"/>
            </a:pPr>
            <a:r>
              <a:rPr lang="es-ES" sz="3200">
                <a:solidFill>
                  <a:schemeClr val="tx1">
                    <a:lumMod val="100000"/>
                  </a:schemeClr>
                </a:solidFill>
                <a:latin typeface="Calibri" panose="020F0502020204030204" pitchFamily="34" charset="0"/>
              </a:rPr>
              <a:t>¿Cómo hago para </a:t>
            </a:r>
            <a:r>
              <a:rPr lang="es-ES" sz="3200" b="1">
                <a:solidFill>
                  <a:schemeClr val="tx1">
                    <a:lumMod val="100000"/>
                  </a:schemeClr>
                </a:solidFill>
                <a:latin typeface="Calibri" panose="020F0502020204030204" pitchFamily="34" charset="0"/>
              </a:rPr>
              <a:t>no</a:t>
            </a:r>
            <a:r>
              <a:rPr lang="es-ES" sz="3200">
                <a:solidFill>
                  <a:schemeClr val="tx1">
                    <a:lumMod val="100000"/>
                  </a:schemeClr>
                </a:solidFill>
                <a:latin typeface="Calibri" panose="020F0502020204030204" pitchFamily="34" charset="0"/>
              </a:rPr>
              <a:t> tener que </a:t>
            </a:r>
            <a:r>
              <a:rPr lang="es-ES" sz="3200" b="1">
                <a:solidFill>
                  <a:schemeClr val="tx1">
                    <a:lumMod val="100000"/>
                  </a:schemeClr>
                </a:solidFill>
                <a:latin typeface="Calibri" panose="020F0502020204030204" pitchFamily="34" charset="0"/>
              </a:rPr>
              <a:t>recalcular</a:t>
            </a:r>
            <a:r>
              <a:rPr lang="es-ES" sz="3200">
                <a:solidFill>
                  <a:schemeClr val="tx1">
                    <a:lumMod val="100000"/>
                  </a:schemeClr>
                </a:solidFill>
                <a:latin typeface="Calibri" panose="020F0502020204030204" pitchFamily="34" charset="0"/>
              </a:rPr>
              <a:t> (</a:t>
            </a:r>
            <a:r>
              <a:rPr lang="es-ES" sz="2800" i="1">
                <a:solidFill>
                  <a:schemeClr val="tx1">
                    <a:lumMod val="100000"/>
                  </a:schemeClr>
                </a:solidFill>
                <a:latin typeface="Calibri" panose="020F0502020204030204" pitchFamily="34" charset="0"/>
              </a:rPr>
              <a:t>arquitectura </a:t>
            </a:r>
            <a:r>
              <a:rPr lang="el-GR" sz="2800" i="1">
                <a:solidFill>
                  <a:schemeClr val="tx1">
                    <a:lumMod val="100000"/>
                  </a:schemeClr>
                </a:solidFill>
                <a:latin typeface="Calibri" panose="020F0502020204030204" pitchFamily="34" charset="0"/>
              </a:rPr>
              <a:t>λ</a:t>
            </a:r>
            <a:r>
              <a:rPr lang="es-ES" sz="3200">
                <a:solidFill>
                  <a:schemeClr val="tx1">
                    <a:lumMod val="100000"/>
                  </a:schemeClr>
                </a:solidFill>
                <a:latin typeface="Calibri" panose="020F0502020204030204" pitchFamily="34" charset="0"/>
              </a:rPr>
              <a:t>)?</a:t>
            </a:r>
          </a:p>
          <a:p>
            <a:pPr marL="457200" indent="-457200">
              <a:buFont typeface="Arial" panose="020B0604020202020204" pitchFamily="34" charset="0"/>
              <a:buChar char="•"/>
            </a:pPr>
            <a:endParaRPr lang="es-ES" sz="3200" dirty="0"/>
          </a:p>
          <a:p>
            <a:pPr marL="457200" indent="-457200">
              <a:buFont typeface="Arial" panose="020B0604020202020204" pitchFamily="34" charset="0"/>
              <a:buChar char=" "/>
            </a:pPr>
            <a:r>
              <a:rPr lang="es-ES" sz="3200"/>
              <a:t>            </a:t>
            </a:r>
            <a:r>
              <a:rPr lang="es-ES" sz="3200" b="1"/>
              <a:t>             </a:t>
            </a:r>
            <a:r>
              <a:rPr lang="es-ES" sz="3200"/>
              <a:t>                             </a:t>
            </a:r>
            <a:endParaRPr lang="es-ES" sz="3200" dirty="0"/>
          </a:p>
          <a:p>
            <a:pPr marL="457200" indent="-457200">
              <a:buFont typeface="Arial" panose="020B0604020202020204" pitchFamily="34" charset="0"/>
              <a:buChar char="•"/>
            </a:pPr>
            <a:endParaRPr lang="es-ES" sz="3200" dirty="0"/>
          </a:p>
          <a:p>
            <a:pPr marL="457200" indent="-457200">
              <a:buFont typeface="Arial" panose="020B0604020202020204" pitchFamily="34" charset="0"/>
              <a:buChar char=" "/>
            </a:pPr>
            <a:r>
              <a:rPr lang="es-ES" sz="3200"/>
              <a:t> </a:t>
            </a:r>
            <a:r>
              <a:rPr lang="es-ES" sz="3200" b="1"/>
              <a:t>                     </a:t>
            </a:r>
            <a:r>
              <a:rPr lang="es-ES" sz="3200"/>
              <a:t>              </a:t>
            </a:r>
            <a:r>
              <a:rPr lang="es-ES" sz="3200" b="1"/>
              <a:t>         </a:t>
            </a:r>
            <a:r>
              <a:rPr lang="es-ES" sz="3200"/>
              <a:t> </a:t>
            </a:r>
            <a:endParaRPr lang="es-ES" sz="3200" dirty="0"/>
          </a:p>
          <a:p>
            <a:pPr marL="457200" indent="-457200">
              <a:buFont typeface="Arial" panose="020B0604020202020204" pitchFamily="34" charset="0"/>
              <a:buChar char="•"/>
            </a:pPr>
            <a:endParaRPr lang="es-ES" sz="3200" dirty="0"/>
          </a:p>
          <a:p>
            <a:pPr marL="457200" indent="-457200">
              <a:buFont typeface="Arial" panose="020B0604020202020204" pitchFamily="34" charset="0"/>
              <a:buChar char="•"/>
            </a:pPr>
            <a:endParaRPr lang="es-ES" dirty="0"/>
          </a:p>
        </p:txBody>
      </p:sp>
      <p:sp>
        <p:nvSpPr>
          <p:cNvPr id="4" name="Rectángulo 6" descr=" 4">
            <a:extLst>
              <a:ext uri="{FF2B5EF4-FFF2-40B4-BE49-F238E27FC236}">
                <a16:creationId xmlns:a16="http://schemas.microsoft.com/office/drawing/2014/main" id="{6093DB82-91E3-4E1A-B9C1-3A7B22818238}"/>
              </a:ext>
            </a:extLst>
          </p:cNvPr>
          <p:cNvSpPr/>
          <p:nvPr/>
        </p:nvSpPr>
        <p:spPr>
          <a:xfrm>
            <a:off x="510651" y="5774314"/>
            <a:ext cx="639582"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5</a:t>
            </a:r>
          </a:p>
        </p:txBody>
      </p:sp>
      <p:pic>
        <p:nvPicPr>
          <p:cNvPr id="5" name="Picture 2" descr=" 5">
            <a:extLst>
              <a:ext uri="{FF2B5EF4-FFF2-40B4-BE49-F238E27FC236}">
                <a16:creationId xmlns:a16="http://schemas.microsoft.com/office/drawing/2014/main" id="{BE5DBE50-A370-4C48-BA94-3265E3A11A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984"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11" descr=" 6">
            <a:extLst>
              <a:ext uri="{FF2B5EF4-FFF2-40B4-BE49-F238E27FC236}">
                <a16:creationId xmlns:a16="http://schemas.microsoft.com/office/drawing/2014/main" id="{9298F228-9BE5-4C08-8FE4-4B42298F485B}"/>
              </a:ext>
            </a:extLst>
          </p:cNvPr>
          <p:cNvPicPr>
            <a:picLocks noChangeAspect="1"/>
          </p:cNvPicPr>
          <p:nvPr/>
        </p:nvPicPr>
        <p:blipFill>
          <a:blip r:embed="rId3"/>
          <a:stretch>
            <a:fillRect/>
          </a:stretch>
        </p:blipFill>
        <p:spPr>
          <a:xfrm>
            <a:off x="8216781" y="6158234"/>
            <a:ext cx="900987" cy="545091"/>
          </a:xfrm>
          <a:prstGeom prst="rect">
            <a:avLst/>
          </a:prstGeom>
        </p:spPr>
      </p:pic>
    </p:spTree>
    <p:extLst>
      <p:ext uri="{BB962C8B-B14F-4D97-AF65-F5344CB8AC3E}">
        <p14:creationId xmlns:p14="http://schemas.microsoft.com/office/powerpoint/2010/main" val="40169870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D86B0D6C-6685-42FB-8035-4FC057BD83EA}"/>
              </a:ext>
            </a:extLst>
          </p:cNvPr>
          <p:cNvSpPr>
            <a:spLocks noGrp="1"/>
          </p:cNvSpPr>
          <p:nvPr>
            <p:ph type="title"/>
          </p:nvPr>
        </p:nvSpPr>
        <p:spPr/>
        <p:txBody>
          <a:bodyPr/>
          <a:lstStyle/>
          <a:p>
            <a:r>
              <a:rPr lang="es-ES" dirty="0"/>
              <a:t>La realidad….</a:t>
            </a:r>
          </a:p>
        </p:txBody>
      </p:sp>
      <p:sp>
        <p:nvSpPr>
          <p:cNvPr id="3" name="Content Placeholder 2" descr=" 3">
            <a:extLst>
              <a:ext uri="{FF2B5EF4-FFF2-40B4-BE49-F238E27FC236}">
                <a16:creationId xmlns:a16="http://schemas.microsoft.com/office/drawing/2014/main" id="{A2DC8210-F84D-46F1-BBB0-4CD9D3F9A47F}"/>
              </a:ext>
            </a:extLst>
          </p:cNvPr>
          <p:cNvSpPr>
            <a:spLocks noGrp="1"/>
          </p:cNvSpPr>
          <p:nvPr>
            <p:ph idx="1"/>
          </p:nvPr>
        </p:nvSpPr>
        <p:spPr>
          <a:xfrm>
            <a:off x="623392" y="1659635"/>
            <a:ext cx="10972800" cy="4525963"/>
          </a:xfrm>
        </p:spPr>
        <p:txBody>
          <a:bodyPr/>
          <a:lstStyle/>
          <a:p>
            <a:pPr marL="457200" indent="-457200">
              <a:buFont typeface="Arial" panose="020B0604020202020204" pitchFamily="34" charset="0"/>
              <a:buChar char="•"/>
            </a:pPr>
            <a:r>
              <a:rPr lang="es-ES" sz="3200">
                <a:solidFill>
                  <a:schemeClr val="tx1">
                    <a:lumMod val="100000"/>
                  </a:schemeClr>
                </a:solidFill>
                <a:latin typeface="Calibri" panose="020F0502020204030204" pitchFamily="34" charset="0"/>
              </a:rPr>
              <a:t>¿Cómo gestiono la </a:t>
            </a:r>
            <a:r>
              <a:rPr lang="es-ES" sz="3200" b="1">
                <a:solidFill>
                  <a:schemeClr val="tx1">
                    <a:lumMod val="100000"/>
                  </a:schemeClr>
                </a:solidFill>
                <a:latin typeface="Calibri" panose="020F0502020204030204" pitchFamily="34" charset="0"/>
              </a:rPr>
              <a:t>calidad de los datos</a:t>
            </a:r>
            <a:r>
              <a:rPr lang="es-ES" sz="3200">
                <a:solidFill>
                  <a:schemeClr val="tx1">
                    <a:lumMod val="100000"/>
                  </a:schemeClr>
                </a:solidFill>
                <a:latin typeface="Calibri" panose="020F0502020204030204" pitchFamily="34" charset="0"/>
              </a:rPr>
              <a:t>?</a:t>
            </a:r>
          </a:p>
          <a:p>
            <a:pPr marL="457200" indent="-457200">
              <a:buFont typeface="Arial" panose="020B0604020202020204" pitchFamily="34" charset="0"/>
              <a:buChar char="•"/>
            </a:pPr>
            <a:endParaRPr lang="es-ES" sz="3200" dirty="0"/>
          </a:p>
          <a:p>
            <a:pPr marL="457200" indent="-457200">
              <a:buFont typeface="Arial" panose="020B0604020202020204" pitchFamily="34" charset="0"/>
              <a:buChar char="•"/>
            </a:pPr>
            <a:r>
              <a:rPr lang="es-ES" sz="3200">
                <a:solidFill>
                  <a:schemeClr val="tx1">
                    <a:lumMod val="100000"/>
                  </a:schemeClr>
                </a:solidFill>
                <a:latin typeface="Calibri" panose="020F0502020204030204" pitchFamily="34" charset="0"/>
              </a:rPr>
              <a:t>¿Cómo hago para </a:t>
            </a:r>
            <a:r>
              <a:rPr lang="es-ES" sz="3200" b="1">
                <a:solidFill>
                  <a:schemeClr val="tx1">
                    <a:lumMod val="100000"/>
                  </a:schemeClr>
                </a:solidFill>
                <a:latin typeface="Calibri" panose="020F0502020204030204" pitchFamily="34" charset="0"/>
              </a:rPr>
              <a:t>no</a:t>
            </a:r>
            <a:r>
              <a:rPr lang="es-ES" sz="3200">
                <a:solidFill>
                  <a:schemeClr val="tx1">
                    <a:lumMod val="100000"/>
                  </a:schemeClr>
                </a:solidFill>
                <a:latin typeface="Calibri" panose="020F0502020204030204" pitchFamily="34" charset="0"/>
              </a:rPr>
              <a:t> tener que </a:t>
            </a:r>
            <a:r>
              <a:rPr lang="es-ES" sz="3200" b="1">
                <a:solidFill>
                  <a:schemeClr val="tx1">
                    <a:lumMod val="100000"/>
                  </a:schemeClr>
                </a:solidFill>
                <a:latin typeface="Calibri" panose="020F0502020204030204" pitchFamily="34" charset="0"/>
              </a:rPr>
              <a:t>recalcular</a:t>
            </a:r>
            <a:r>
              <a:rPr lang="es-ES" sz="3200">
                <a:solidFill>
                  <a:schemeClr val="tx1">
                    <a:lumMod val="100000"/>
                  </a:schemeClr>
                </a:solidFill>
                <a:latin typeface="Calibri" panose="020F0502020204030204" pitchFamily="34" charset="0"/>
              </a:rPr>
              <a:t> (</a:t>
            </a:r>
            <a:r>
              <a:rPr lang="es-ES" sz="2800" i="1">
                <a:solidFill>
                  <a:schemeClr val="tx1">
                    <a:lumMod val="100000"/>
                  </a:schemeClr>
                </a:solidFill>
                <a:latin typeface="Calibri" panose="020F0502020204030204" pitchFamily="34" charset="0"/>
              </a:rPr>
              <a:t>arquitectura </a:t>
            </a:r>
            <a:r>
              <a:rPr lang="el-GR" sz="2800" i="1">
                <a:solidFill>
                  <a:schemeClr val="tx1">
                    <a:lumMod val="100000"/>
                  </a:schemeClr>
                </a:solidFill>
                <a:latin typeface="Calibri" panose="020F0502020204030204" pitchFamily="34" charset="0"/>
              </a:rPr>
              <a:t>λ</a:t>
            </a:r>
            <a:r>
              <a:rPr lang="es-ES" sz="3200">
                <a:solidFill>
                  <a:schemeClr val="tx1">
                    <a:lumMod val="100000"/>
                  </a:schemeClr>
                </a:solidFill>
                <a:latin typeface="Calibri" panose="020F0502020204030204" pitchFamily="34" charset="0"/>
              </a:rPr>
              <a:t>)?</a:t>
            </a:r>
          </a:p>
          <a:p>
            <a:pPr marL="457200" indent="-457200">
              <a:buFont typeface="Arial" panose="020B0604020202020204" pitchFamily="34" charset="0"/>
              <a:buChar char="•"/>
            </a:pPr>
            <a:endParaRPr lang="es-ES" sz="3200" dirty="0"/>
          </a:p>
          <a:p>
            <a:pPr marL="457200" indent="-457200">
              <a:buFont typeface="Arial" panose="020B0604020202020204" pitchFamily="34" charset="0"/>
              <a:buChar char="•"/>
            </a:pPr>
            <a:r>
              <a:rPr lang="es-ES" sz="3200">
                <a:solidFill>
                  <a:schemeClr val="tx1">
                    <a:lumMod val="100000"/>
                  </a:schemeClr>
                </a:solidFill>
                <a:latin typeface="Calibri" panose="020F0502020204030204" pitchFamily="34" charset="0"/>
              </a:rPr>
              <a:t>Si necesito </a:t>
            </a:r>
            <a:r>
              <a:rPr lang="es-ES" sz="3200" b="1">
                <a:solidFill>
                  <a:schemeClr val="tx1">
                    <a:lumMod val="100000"/>
                  </a:schemeClr>
                </a:solidFill>
                <a:latin typeface="Calibri" panose="020F0502020204030204" pitchFamily="34" charset="0"/>
              </a:rPr>
              <a:t>transacciones</a:t>
            </a:r>
            <a:r>
              <a:rPr lang="es-ES" sz="3200">
                <a:solidFill>
                  <a:schemeClr val="tx1">
                    <a:lumMod val="100000"/>
                  </a:schemeClr>
                </a:solidFill>
                <a:latin typeface="Calibri" panose="020F0502020204030204" pitchFamily="34" charset="0"/>
              </a:rPr>
              <a:t>…. ¿Data Warehouse comercial?</a:t>
            </a:r>
          </a:p>
          <a:p>
            <a:pPr marL="457200" indent="-457200">
              <a:buFont typeface="Arial" panose="020B0604020202020204" pitchFamily="34" charset="0"/>
              <a:buChar char="•"/>
            </a:pPr>
            <a:endParaRPr lang="es-ES" sz="3200" dirty="0"/>
          </a:p>
          <a:p>
            <a:pPr marL="457200" indent="-457200">
              <a:buFont typeface="Arial" panose="020B0604020202020204" pitchFamily="34" charset="0"/>
              <a:buChar char=" "/>
            </a:pPr>
            <a:r>
              <a:rPr lang="es-ES" sz="3200"/>
              <a:t> </a:t>
            </a:r>
            <a:r>
              <a:rPr lang="es-ES" sz="3200" b="1"/>
              <a:t>                     </a:t>
            </a:r>
            <a:r>
              <a:rPr lang="es-ES" sz="3200"/>
              <a:t>              </a:t>
            </a:r>
            <a:r>
              <a:rPr lang="es-ES" sz="3200" b="1"/>
              <a:t>         </a:t>
            </a:r>
            <a:r>
              <a:rPr lang="es-ES" sz="3200"/>
              <a:t> </a:t>
            </a:r>
            <a:endParaRPr lang="es-ES" sz="3200" dirty="0"/>
          </a:p>
          <a:p>
            <a:pPr marL="457200" indent="-457200">
              <a:buFont typeface="Arial" panose="020B0604020202020204" pitchFamily="34" charset="0"/>
              <a:buChar char="•"/>
            </a:pPr>
            <a:endParaRPr lang="es-ES" sz="3200" dirty="0"/>
          </a:p>
          <a:p>
            <a:pPr marL="457200" indent="-457200">
              <a:buFont typeface="Arial" panose="020B0604020202020204" pitchFamily="34" charset="0"/>
              <a:buChar char="•"/>
            </a:pPr>
            <a:endParaRPr lang="es-ES" dirty="0"/>
          </a:p>
        </p:txBody>
      </p:sp>
      <p:sp>
        <p:nvSpPr>
          <p:cNvPr id="4" name="Rectángulo 6" descr=" 4">
            <a:extLst>
              <a:ext uri="{FF2B5EF4-FFF2-40B4-BE49-F238E27FC236}">
                <a16:creationId xmlns:a16="http://schemas.microsoft.com/office/drawing/2014/main" id="{6093DB82-91E3-4E1A-B9C1-3A7B22818238}"/>
              </a:ext>
            </a:extLst>
          </p:cNvPr>
          <p:cNvSpPr/>
          <p:nvPr/>
        </p:nvSpPr>
        <p:spPr>
          <a:xfrm>
            <a:off x="510651" y="5774314"/>
            <a:ext cx="639582"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5</a:t>
            </a:r>
          </a:p>
        </p:txBody>
      </p:sp>
      <p:pic>
        <p:nvPicPr>
          <p:cNvPr id="5" name="Picture 2" descr=" 5">
            <a:extLst>
              <a:ext uri="{FF2B5EF4-FFF2-40B4-BE49-F238E27FC236}">
                <a16:creationId xmlns:a16="http://schemas.microsoft.com/office/drawing/2014/main" id="{BE5DBE50-A370-4C48-BA94-3265E3A11A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984"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11" descr=" 6">
            <a:extLst>
              <a:ext uri="{FF2B5EF4-FFF2-40B4-BE49-F238E27FC236}">
                <a16:creationId xmlns:a16="http://schemas.microsoft.com/office/drawing/2014/main" id="{9298F228-9BE5-4C08-8FE4-4B42298F485B}"/>
              </a:ext>
            </a:extLst>
          </p:cNvPr>
          <p:cNvPicPr>
            <a:picLocks noChangeAspect="1"/>
          </p:cNvPicPr>
          <p:nvPr/>
        </p:nvPicPr>
        <p:blipFill>
          <a:blip r:embed="rId3"/>
          <a:stretch>
            <a:fillRect/>
          </a:stretch>
        </p:blipFill>
        <p:spPr>
          <a:xfrm>
            <a:off x="8216781" y="6158234"/>
            <a:ext cx="900987" cy="545091"/>
          </a:xfrm>
          <a:prstGeom prst="rect">
            <a:avLst/>
          </a:prstGeom>
        </p:spPr>
      </p:pic>
    </p:spTree>
    <p:extLst>
      <p:ext uri="{BB962C8B-B14F-4D97-AF65-F5344CB8AC3E}">
        <p14:creationId xmlns:p14="http://schemas.microsoft.com/office/powerpoint/2010/main" val="19982546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D86B0D6C-6685-42FB-8035-4FC057BD83EA}"/>
              </a:ext>
            </a:extLst>
          </p:cNvPr>
          <p:cNvSpPr>
            <a:spLocks noGrp="1"/>
          </p:cNvSpPr>
          <p:nvPr>
            <p:ph type="title"/>
          </p:nvPr>
        </p:nvSpPr>
        <p:spPr/>
        <p:txBody>
          <a:bodyPr/>
          <a:lstStyle/>
          <a:p>
            <a:r>
              <a:rPr lang="es-ES" dirty="0"/>
              <a:t>La realidad….</a:t>
            </a:r>
          </a:p>
        </p:txBody>
      </p:sp>
      <p:sp>
        <p:nvSpPr>
          <p:cNvPr id="3" name="Content Placeholder 2" descr=" 3">
            <a:extLst>
              <a:ext uri="{FF2B5EF4-FFF2-40B4-BE49-F238E27FC236}">
                <a16:creationId xmlns:a16="http://schemas.microsoft.com/office/drawing/2014/main" id="{A2DC8210-F84D-46F1-BBB0-4CD9D3F9A47F}"/>
              </a:ext>
            </a:extLst>
          </p:cNvPr>
          <p:cNvSpPr>
            <a:spLocks noGrp="1"/>
          </p:cNvSpPr>
          <p:nvPr>
            <p:ph idx="1"/>
          </p:nvPr>
        </p:nvSpPr>
        <p:spPr>
          <a:xfrm>
            <a:off x="623392" y="1659635"/>
            <a:ext cx="10972800" cy="4525963"/>
          </a:xfrm>
        </p:spPr>
        <p:txBody>
          <a:bodyPr/>
          <a:lstStyle/>
          <a:p>
            <a:pPr marL="457200" indent="-457200">
              <a:buFont typeface="Arial" panose="020B0604020202020204" pitchFamily="34" charset="0"/>
              <a:buChar char="•"/>
            </a:pPr>
            <a:r>
              <a:rPr lang="es-ES" sz="3200">
                <a:solidFill>
                  <a:schemeClr val="tx1">
                    <a:lumMod val="100000"/>
                  </a:schemeClr>
                </a:solidFill>
                <a:latin typeface="Calibri" panose="020F0502020204030204" pitchFamily="34" charset="0"/>
              </a:rPr>
              <a:t>¿Cómo gestiono la </a:t>
            </a:r>
            <a:r>
              <a:rPr lang="es-ES" sz="3200" b="1">
                <a:solidFill>
                  <a:schemeClr val="tx1">
                    <a:lumMod val="100000"/>
                  </a:schemeClr>
                </a:solidFill>
                <a:latin typeface="Calibri" panose="020F0502020204030204" pitchFamily="34" charset="0"/>
              </a:rPr>
              <a:t>calidad de los datos</a:t>
            </a:r>
            <a:r>
              <a:rPr lang="es-ES" sz="3200">
                <a:solidFill>
                  <a:schemeClr val="tx1">
                    <a:lumMod val="100000"/>
                  </a:schemeClr>
                </a:solidFill>
                <a:latin typeface="Calibri" panose="020F0502020204030204" pitchFamily="34" charset="0"/>
              </a:rPr>
              <a:t>?</a:t>
            </a:r>
          </a:p>
          <a:p>
            <a:pPr marL="457200" indent="-457200">
              <a:buFont typeface="Arial" panose="020B0604020202020204" pitchFamily="34" charset="0"/>
              <a:buChar char="•"/>
            </a:pPr>
            <a:endParaRPr lang="es-ES" sz="3200" dirty="0"/>
          </a:p>
          <a:p>
            <a:pPr marL="457200" indent="-457200">
              <a:buFont typeface="Arial" panose="020B0604020202020204" pitchFamily="34" charset="0"/>
              <a:buChar char="•"/>
            </a:pPr>
            <a:r>
              <a:rPr lang="es-ES" sz="3200">
                <a:solidFill>
                  <a:schemeClr val="tx1">
                    <a:lumMod val="100000"/>
                  </a:schemeClr>
                </a:solidFill>
                <a:latin typeface="Calibri" panose="020F0502020204030204" pitchFamily="34" charset="0"/>
              </a:rPr>
              <a:t>¿Cómo hago para </a:t>
            </a:r>
            <a:r>
              <a:rPr lang="es-ES" sz="3200" b="1">
                <a:solidFill>
                  <a:schemeClr val="tx1">
                    <a:lumMod val="100000"/>
                  </a:schemeClr>
                </a:solidFill>
                <a:latin typeface="Calibri" panose="020F0502020204030204" pitchFamily="34" charset="0"/>
              </a:rPr>
              <a:t>no</a:t>
            </a:r>
            <a:r>
              <a:rPr lang="es-ES" sz="3200">
                <a:solidFill>
                  <a:schemeClr val="tx1">
                    <a:lumMod val="100000"/>
                  </a:schemeClr>
                </a:solidFill>
                <a:latin typeface="Calibri" panose="020F0502020204030204" pitchFamily="34" charset="0"/>
              </a:rPr>
              <a:t> tener que </a:t>
            </a:r>
            <a:r>
              <a:rPr lang="es-ES" sz="3200" b="1">
                <a:solidFill>
                  <a:schemeClr val="tx1">
                    <a:lumMod val="100000"/>
                  </a:schemeClr>
                </a:solidFill>
                <a:latin typeface="Calibri" panose="020F0502020204030204" pitchFamily="34" charset="0"/>
              </a:rPr>
              <a:t>recalcular</a:t>
            </a:r>
            <a:r>
              <a:rPr lang="es-ES" sz="3200">
                <a:solidFill>
                  <a:schemeClr val="tx1">
                    <a:lumMod val="100000"/>
                  </a:schemeClr>
                </a:solidFill>
                <a:latin typeface="Calibri" panose="020F0502020204030204" pitchFamily="34" charset="0"/>
              </a:rPr>
              <a:t> (</a:t>
            </a:r>
            <a:r>
              <a:rPr lang="es-ES" sz="2800" i="1">
                <a:solidFill>
                  <a:schemeClr val="tx1">
                    <a:lumMod val="100000"/>
                  </a:schemeClr>
                </a:solidFill>
                <a:latin typeface="Calibri" panose="020F0502020204030204" pitchFamily="34" charset="0"/>
              </a:rPr>
              <a:t>arquitectura </a:t>
            </a:r>
            <a:r>
              <a:rPr lang="el-GR" sz="2800" i="1">
                <a:solidFill>
                  <a:schemeClr val="tx1">
                    <a:lumMod val="100000"/>
                  </a:schemeClr>
                </a:solidFill>
                <a:latin typeface="Calibri" panose="020F0502020204030204" pitchFamily="34" charset="0"/>
              </a:rPr>
              <a:t>λ</a:t>
            </a:r>
            <a:r>
              <a:rPr lang="es-ES" sz="3200">
                <a:solidFill>
                  <a:schemeClr val="tx1">
                    <a:lumMod val="100000"/>
                  </a:schemeClr>
                </a:solidFill>
                <a:latin typeface="Calibri" panose="020F0502020204030204" pitchFamily="34" charset="0"/>
              </a:rPr>
              <a:t>)?</a:t>
            </a:r>
          </a:p>
          <a:p>
            <a:pPr marL="457200" indent="-457200">
              <a:buFont typeface="Arial" panose="020B0604020202020204" pitchFamily="34" charset="0"/>
              <a:buChar char="•"/>
            </a:pPr>
            <a:endParaRPr lang="es-ES" sz="3200" dirty="0"/>
          </a:p>
          <a:p>
            <a:pPr marL="457200" indent="-457200">
              <a:buFont typeface="Arial" panose="020B0604020202020204" pitchFamily="34" charset="0"/>
              <a:buChar char="•"/>
            </a:pPr>
            <a:r>
              <a:rPr lang="es-ES" sz="3200">
                <a:solidFill>
                  <a:schemeClr val="tx1">
                    <a:lumMod val="100000"/>
                  </a:schemeClr>
                </a:solidFill>
                <a:latin typeface="Calibri" panose="020F0502020204030204" pitchFamily="34" charset="0"/>
              </a:rPr>
              <a:t>Si necesito </a:t>
            </a:r>
            <a:r>
              <a:rPr lang="es-ES" sz="3200" b="1">
                <a:solidFill>
                  <a:schemeClr val="tx1">
                    <a:lumMod val="100000"/>
                  </a:schemeClr>
                </a:solidFill>
                <a:latin typeface="Calibri" panose="020F0502020204030204" pitchFamily="34" charset="0"/>
              </a:rPr>
              <a:t>transacciones</a:t>
            </a:r>
            <a:r>
              <a:rPr lang="es-ES" sz="3200">
                <a:solidFill>
                  <a:schemeClr val="tx1">
                    <a:lumMod val="100000"/>
                  </a:schemeClr>
                </a:solidFill>
                <a:latin typeface="Calibri" panose="020F0502020204030204" pitchFamily="34" charset="0"/>
              </a:rPr>
              <a:t>…. ¿Data Warehouse comercial?</a:t>
            </a:r>
          </a:p>
          <a:p>
            <a:pPr marL="457200" indent="-457200">
              <a:buFont typeface="Arial" panose="020B0604020202020204" pitchFamily="34" charset="0"/>
              <a:buChar char="•"/>
            </a:pPr>
            <a:endParaRPr lang="es-ES" sz="3200" dirty="0"/>
          </a:p>
          <a:p>
            <a:pPr marL="457200" indent="-457200">
              <a:buFont typeface="Arial" panose="020B0604020202020204" pitchFamily="34" charset="0"/>
              <a:buChar char="•"/>
            </a:pPr>
            <a:r>
              <a:rPr lang="es-ES" sz="3200">
                <a:solidFill>
                  <a:schemeClr val="tx1">
                    <a:lumMod val="100000"/>
                  </a:schemeClr>
                </a:solidFill>
                <a:latin typeface="Calibri" panose="020F0502020204030204" pitchFamily="34" charset="0"/>
              </a:rPr>
              <a:t>¿</a:t>
            </a:r>
            <a:r>
              <a:rPr lang="es-ES" sz="3200" b="1">
                <a:solidFill>
                  <a:schemeClr val="tx1">
                    <a:lumMod val="100000"/>
                  </a:schemeClr>
                </a:solidFill>
                <a:latin typeface="Calibri" panose="020F0502020204030204" pitchFamily="34" charset="0"/>
              </a:rPr>
              <a:t>Cuantas herramientas </a:t>
            </a:r>
            <a:r>
              <a:rPr lang="es-ES" sz="3200">
                <a:solidFill>
                  <a:schemeClr val="tx1">
                    <a:lumMod val="100000"/>
                  </a:schemeClr>
                </a:solidFill>
                <a:latin typeface="Calibri" panose="020F0502020204030204" pitchFamily="34" charset="0"/>
              </a:rPr>
              <a:t>necesito, qué </a:t>
            </a:r>
            <a:r>
              <a:rPr lang="es-ES" sz="3200" b="1">
                <a:solidFill>
                  <a:schemeClr val="tx1">
                    <a:lumMod val="100000"/>
                  </a:schemeClr>
                </a:solidFill>
                <a:latin typeface="Calibri" panose="020F0502020204030204" pitchFamily="34" charset="0"/>
              </a:rPr>
              <a:t>capacidad</a:t>
            </a:r>
            <a:r>
              <a:rPr lang="es-ES" sz="3200">
                <a:solidFill>
                  <a:schemeClr val="tx1">
                    <a:lumMod val="100000"/>
                  </a:schemeClr>
                </a:solidFill>
                <a:latin typeface="Calibri" panose="020F0502020204030204" pitchFamily="34" charset="0"/>
              </a:rPr>
              <a:t>?</a:t>
            </a:r>
          </a:p>
          <a:p>
            <a:pPr marL="457200" indent="-457200">
              <a:buFont typeface="Arial" panose="020B0604020202020204" pitchFamily="34" charset="0"/>
              <a:buChar char="•"/>
            </a:pPr>
            <a:endParaRPr lang="es-ES" sz="3200" dirty="0"/>
          </a:p>
          <a:p>
            <a:pPr marL="457200" indent="-457200">
              <a:buFont typeface="Arial" panose="020B0604020202020204" pitchFamily="34" charset="0"/>
              <a:buChar char="•"/>
            </a:pPr>
            <a:endParaRPr lang="es-ES" dirty="0"/>
          </a:p>
        </p:txBody>
      </p:sp>
      <p:sp>
        <p:nvSpPr>
          <p:cNvPr id="4" name="Rectángulo 6" descr=" 4">
            <a:extLst>
              <a:ext uri="{FF2B5EF4-FFF2-40B4-BE49-F238E27FC236}">
                <a16:creationId xmlns:a16="http://schemas.microsoft.com/office/drawing/2014/main" id="{6093DB82-91E3-4E1A-B9C1-3A7B22818238}"/>
              </a:ext>
            </a:extLst>
          </p:cNvPr>
          <p:cNvSpPr/>
          <p:nvPr/>
        </p:nvSpPr>
        <p:spPr>
          <a:xfrm>
            <a:off x="510651" y="5774314"/>
            <a:ext cx="639582"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5</a:t>
            </a:r>
          </a:p>
        </p:txBody>
      </p:sp>
      <p:pic>
        <p:nvPicPr>
          <p:cNvPr id="5" name="Picture 2" descr=" 5">
            <a:extLst>
              <a:ext uri="{FF2B5EF4-FFF2-40B4-BE49-F238E27FC236}">
                <a16:creationId xmlns:a16="http://schemas.microsoft.com/office/drawing/2014/main" id="{BE5DBE50-A370-4C48-BA94-3265E3A11A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984"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11" descr=" 6">
            <a:extLst>
              <a:ext uri="{FF2B5EF4-FFF2-40B4-BE49-F238E27FC236}">
                <a16:creationId xmlns:a16="http://schemas.microsoft.com/office/drawing/2014/main" id="{9298F228-9BE5-4C08-8FE4-4B42298F485B}"/>
              </a:ext>
            </a:extLst>
          </p:cNvPr>
          <p:cNvPicPr>
            <a:picLocks noChangeAspect="1"/>
          </p:cNvPicPr>
          <p:nvPr/>
        </p:nvPicPr>
        <p:blipFill>
          <a:blip r:embed="rId3"/>
          <a:stretch>
            <a:fillRect/>
          </a:stretch>
        </p:blipFill>
        <p:spPr>
          <a:xfrm>
            <a:off x="8216781" y="6158234"/>
            <a:ext cx="900987" cy="545091"/>
          </a:xfrm>
          <a:prstGeom prst="rect">
            <a:avLst/>
          </a:prstGeom>
        </p:spPr>
      </p:pic>
    </p:spTree>
    <p:extLst>
      <p:ext uri="{BB962C8B-B14F-4D97-AF65-F5344CB8AC3E}">
        <p14:creationId xmlns:p14="http://schemas.microsoft.com/office/powerpoint/2010/main" val="28651656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A8EBCC7E-6740-4CB7-BE0E-76366F520E47}"/>
              </a:ext>
            </a:extLst>
          </p:cNvPr>
          <p:cNvSpPr>
            <a:spLocks noGrp="1"/>
          </p:cNvSpPr>
          <p:nvPr>
            <p:ph type="title"/>
          </p:nvPr>
        </p:nvSpPr>
        <p:spPr/>
        <p:txBody>
          <a:bodyPr/>
          <a:lstStyle/>
          <a:p>
            <a:r>
              <a:rPr lang="es-ES" dirty="0"/>
              <a:t>La solución</a:t>
            </a:r>
          </a:p>
        </p:txBody>
      </p:sp>
      <p:sp>
        <p:nvSpPr>
          <p:cNvPr id="14" name="Rectángulo 6" descr=" 14">
            <a:extLst>
              <a:ext uri="{FF2B5EF4-FFF2-40B4-BE49-F238E27FC236}">
                <a16:creationId xmlns:a16="http://schemas.microsoft.com/office/drawing/2014/main" id="{2051DEB9-54A8-4CA6-B748-74137849047F}"/>
              </a:ext>
            </a:extLst>
          </p:cNvPr>
          <p:cNvSpPr/>
          <p:nvPr/>
        </p:nvSpPr>
        <p:spPr>
          <a:xfrm>
            <a:off x="510651" y="5774314"/>
            <a:ext cx="639582"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6</a:t>
            </a:r>
          </a:p>
        </p:txBody>
      </p:sp>
      <p:pic>
        <p:nvPicPr>
          <p:cNvPr id="15" name="Picture 2" descr=" 15">
            <a:extLst>
              <a:ext uri="{FF2B5EF4-FFF2-40B4-BE49-F238E27FC236}">
                <a16:creationId xmlns:a16="http://schemas.microsoft.com/office/drawing/2014/main" id="{33D9F45B-E04A-49D2-8880-506A31A5F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984"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 16">
            <a:extLst>
              <a:ext uri="{FF2B5EF4-FFF2-40B4-BE49-F238E27FC236}">
                <a16:creationId xmlns:a16="http://schemas.microsoft.com/office/drawing/2014/main" id="{9B69E682-951B-4B03-96B4-A47A951E240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239358" y="5137616"/>
            <a:ext cx="1809310" cy="646338"/>
          </a:xfrm>
          <a:prstGeom prst="rect">
            <a:avLst/>
          </a:prstGeom>
        </p:spPr>
      </p:pic>
      <p:sp>
        <p:nvSpPr>
          <p:cNvPr id="17" name="TextBox 16" descr=" 17">
            <a:extLst>
              <a:ext uri="{FF2B5EF4-FFF2-40B4-BE49-F238E27FC236}">
                <a16:creationId xmlns:a16="http://schemas.microsoft.com/office/drawing/2014/main" id="{3BDC40A3-8759-497A-BE70-276E1AE08EC2}"/>
              </a:ext>
            </a:extLst>
          </p:cNvPr>
          <p:cNvSpPr txBox="1"/>
          <p:nvPr/>
        </p:nvSpPr>
        <p:spPr>
          <a:xfrm>
            <a:off x="2542588" y="4783525"/>
            <a:ext cx="6895264" cy="369332"/>
          </a:xfrm>
          <a:prstGeom prst="rect">
            <a:avLst/>
          </a:prstGeom>
          <a:noFill/>
          <a:ln>
            <a:noFill/>
            <a:prstDash val="dash"/>
          </a:ln>
        </p:spPr>
        <p:txBody>
          <a:bodyPr wrap="square" rtlCol="0">
            <a:spAutoFit/>
          </a:bodyPr>
          <a:lstStyle>
            <a:defPPr>
              <a:defRPr lang="es-ES_tradnl"/>
            </a:defPPr>
            <a:lvl1pPr algn="ctr"/>
          </a:lstStyle>
          <a:p>
            <a:r>
              <a:rPr lang="es-ES" dirty="0"/>
              <a:t> Data Lake existente</a:t>
            </a:r>
          </a:p>
        </p:txBody>
      </p:sp>
      <p:pic>
        <p:nvPicPr>
          <p:cNvPr id="19" name="Picture 18" descr=" 19">
            <a:extLst>
              <a:ext uri="{FF2B5EF4-FFF2-40B4-BE49-F238E27FC236}">
                <a16:creationId xmlns:a16="http://schemas.microsoft.com/office/drawing/2014/main" id="{7B893A2A-C492-4FC4-AEA7-B07ACC1028E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559227" y="5090335"/>
            <a:ext cx="1130066" cy="844724"/>
          </a:xfrm>
          <a:prstGeom prst="rect">
            <a:avLst/>
          </a:prstGeom>
        </p:spPr>
      </p:pic>
      <p:pic>
        <p:nvPicPr>
          <p:cNvPr id="1026" name="Picture 2" descr=" 1026">
            <a:extLst>
              <a:ext uri="{FF2B5EF4-FFF2-40B4-BE49-F238E27FC236}">
                <a16:creationId xmlns:a16="http://schemas.microsoft.com/office/drawing/2014/main" id="{6252533A-6CD2-446A-B8C0-1D7E2E8078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9414" y="5100710"/>
            <a:ext cx="1920213" cy="768085"/>
          </a:xfrm>
          <a:prstGeom prst="rect">
            <a:avLst/>
          </a:prstGeom>
          <a:noFill/>
          <a:extLst>
            <a:ext uri="{909E8E84-426E-40DD-AFC4-6F175D3DCCD1}">
              <a14:hiddenFill xmlns:a14="http://schemas.microsoft.com/office/drawing/2010/main">
                <a:solidFill>
                  <a:srgbClr val="FFFFFF"/>
                </a:solidFill>
              </a14:hiddenFill>
            </a:ext>
          </a:extLst>
        </p:spPr>
      </p:pic>
      <p:sp>
        <p:nvSpPr>
          <p:cNvPr id="20" name="Arrow: Right 19" descr=" 20">
            <a:extLst>
              <a:ext uri="{FF2B5EF4-FFF2-40B4-BE49-F238E27FC236}">
                <a16:creationId xmlns:a16="http://schemas.microsoft.com/office/drawing/2014/main" id="{25309D3C-5ACC-45E3-9828-433A18787301}"/>
              </a:ext>
            </a:extLst>
          </p:cNvPr>
          <p:cNvSpPr/>
          <p:nvPr/>
        </p:nvSpPr>
        <p:spPr>
          <a:xfrm>
            <a:off x="605299" y="3525335"/>
            <a:ext cx="1810241" cy="611975"/>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TextBox 20" descr=" 21">
            <a:extLst>
              <a:ext uri="{FF2B5EF4-FFF2-40B4-BE49-F238E27FC236}">
                <a16:creationId xmlns:a16="http://schemas.microsoft.com/office/drawing/2014/main" id="{E49BD7FD-ECC4-4083-B770-A76C187E65D2}"/>
              </a:ext>
            </a:extLst>
          </p:cNvPr>
          <p:cNvSpPr txBox="1"/>
          <p:nvPr/>
        </p:nvSpPr>
        <p:spPr>
          <a:xfrm>
            <a:off x="655115" y="3645170"/>
            <a:ext cx="1231814" cy="369332"/>
          </a:xfrm>
          <a:prstGeom prst="rect">
            <a:avLst/>
          </a:prstGeom>
          <a:noFill/>
        </p:spPr>
        <p:txBody>
          <a:bodyPr wrap="square" rtlCol="0">
            <a:spAutoFit/>
          </a:bodyPr>
          <a:lstStyle/>
          <a:p>
            <a:r>
              <a:rPr lang="es-ES" dirty="0"/>
              <a:t>Eventos RT</a:t>
            </a:r>
          </a:p>
        </p:txBody>
      </p:sp>
      <p:sp>
        <p:nvSpPr>
          <p:cNvPr id="22" name="Arrow: Right 21" descr=" 22">
            <a:extLst>
              <a:ext uri="{FF2B5EF4-FFF2-40B4-BE49-F238E27FC236}">
                <a16:creationId xmlns:a16="http://schemas.microsoft.com/office/drawing/2014/main" id="{030DA39E-6BCE-45BD-9324-AF9823270563}"/>
              </a:ext>
            </a:extLst>
          </p:cNvPr>
          <p:cNvSpPr/>
          <p:nvPr/>
        </p:nvSpPr>
        <p:spPr>
          <a:xfrm>
            <a:off x="605299" y="2763395"/>
            <a:ext cx="1810241" cy="611975"/>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TextBox 22" descr=" 23">
            <a:extLst>
              <a:ext uri="{FF2B5EF4-FFF2-40B4-BE49-F238E27FC236}">
                <a16:creationId xmlns:a16="http://schemas.microsoft.com/office/drawing/2014/main" id="{3E2E9BA6-42B7-44AC-8D5E-4C71A5454A15}"/>
              </a:ext>
            </a:extLst>
          </p:cNvPr>
          <p:cNvSpPr txBox="1"/>
          <p:nvPr/>
        </p:nvSpPr>
        <p:spPr>
          <a:xfrm>
            <a:off x="662940" y="2889111"/>
            <a:ext cx="1481707" cy="369332"/>
          </a:xfrm>
          <a:prstGeom prst="rect">
            <a:avLst/>
          </a:prstGeom>
          <a:noFill/>
        </p:spPr>
        <p:txBody>
          <a:bodyPr wrap="square" rtlCol="0">
            <a:spAutoFit/>
          </a:bodyPr>
          <a:lstStyle/>
          <a:p>
            <a:r>
              <a:rPr lang="es-ES" dirty="0"/>
              <a:t>Eventos Batch</a:t>
            </a:r>
          </a:p>
        </p:txBody>
      </p:sp>
      <p:sp>
        <p:nvSpPr>
          <p:cNvPr id="25" name="Rectangle 24" descr=" 25">
            <a:extLst>
              <a:ext uri="{FF2B5EF4-FFF2-40B4-BE49-F238E27FC236}">
                <a16:creationId xmlns:a16="http://schemas.microsoft.com/office/drawing/2014/main" id="{1C7317B7-92FA-4AC5-9816-5240863F5D21}"/>
              </a:ext>
            </a:extLst>
          </p:cNvPr>
          <p:cNvSpPr/>
          <p:nvPr/>
        </p:nvSpPr>
        <p:spPr>
          <a:xfrm>
            <a:off x="2524853" y="4808219"/>
            <a:ext cx="6895264" cy="11722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Imagen 11" descr=" 29">
            <a:extLst>
              <a:ext uri="{FF2B5EF4-FFF2-40B4-BE49-F238E27FC236}">
                <a16:creationId xmlns:a16="http://schemas.microsoft.com/office/drawing/2014/main" id="{B614982A-79E0-4FF1-9BD7-A63B75D75203}"/>
              </a:ext>
            </a:extLst>
          </p:cNvPr>
          <p:cNvPicPr>
            <a:picLocks noChangeAspect="1"/>
          </p:cNvPicPr>
          <p:nvPr/>
        </p:nvPicPr>
        <p:blipFill>
          <a:blip r:embed="rId7"/>
          <a:stretch>
            <a:fillRect/>
          </a:stretch>
        </p:blipFill>
        <p:spPr>
          <a:xfrm>
            <a:off x="8216781" y="6158234"/>
            <a:ext cx="900987" cy="545091"/>
          </a:xfrm>
          <a:prstGeom prst="rect">
            <a:avLst/>
          </a:prstGeom>
        </p:spPr>
      </p:pic>
    </p:spTree>
    <p:extLst>
      <p:ext uri="{BB962C8B-B14F-4D97-AF65-F5344CB8AC3E}">
        <p14:creationId xmlns:p14="http://schemas.microsoft.com/office/powerpoint/2010/main" val="42562418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A8EBCC7E-6740-4CB7-BE0E-76366F520E47}"/>
              </a:ext>
            </a:extLst>
          </p:cNvPr>
          <p:cNvSpPr>
            <a:spLocks noGrp="1"/>
          </p:cNvSpPr>
          <p:nvPr>
            <p:ph type="title"/>
          </p:nvPr>
        </p:nvSpPr>
        <p:spPr/>
        <p:txBody>
          <a:bodyPr/>
          <a:lstStyle/>
          <a:p>
            <a:r>
              <a:rPr lang="es-ES" dirty="0"/>
              <a:t>La solución</a:t>
            </a:r>
          </a:p>
        </p:txBody>
      </p:sp>
      <p:pic>
        <p:nvPicPr>
          <p:cNvPr id="18" name="Picture 17" descr=" 12">
            <a:extLst>
              <a:ext uri="{FF2B5EF4-FFF2-40B4-BE49-F238E27FC236}">
                <a16:creationId xmlns:a16="http://schemas.microsoft.com/office/drawing/2014/main" id="{4BD18AF5-1824-4D6D-9F49-9A5265CF12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546289" y="1489141"/>
            <a:ext cx="936366" cy="766380"/>
          </a:xfrm>
          <a:prstGeom prst="rect">
            <a:avLst/>
          </a:prstGeom>
        </p:spPr>
      </p:pic>
      <p:sp>
        <p:nvSpPr>
          <p:cNvPr id="14" name="Rectángulo 6" descr=" 14">
            <a:extLst>
              <a:ext uri="{FF2B5EF4-FFF2-40B4-BE49-F238E27FC236}">
                <a16:creationId xmlns:a16="http://schemas.microsoft.com/office/drawing/2014/main" id="{2051DEB9-54A8-4CA6-B748-74137849047F}"/>
              </a:ext>
            </a:extLst>
          </p:cNvPr>
          <p:cNvSpPr/>
          <p:nvPr/>
        </p:nvSpPr>
        <p:spPr>
          <a:xfrm>
            <a:off x="510651" y="5774314"/>
            <a:ext cx="639582"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6</a:t>
            </a:r>
          </a:p>
        </p:txBody>
      </p:sp>
      <p:pic>
        <p:nvPicPr>
          <p:cNvPr id="15" name="Picture 2" descr=" 15">
            <a:extLst>
              <a:ext uri="{FF2B5EF4-FFF2-40B4-BE49-F238E27FC236}">
                <a16:creationId xmlns:a16="http://schemas.microsoft.com/office/drawing/2014/main" id="{33D9F45B-E04A-49D2-8880-506A31A5F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984"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 16">
            <a:extLst>
              <a:ext uri="{FF2B5EF4-FFF2-40B4-BE49-F238E27FC236}">
                <a16:creationId xmlns:a16="http://schemas.microsoft.com/office/drawing/2014/main" id="{9B69E682-951B-4B03-96B4-A47A951E240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239358" y="5137616"/>
            <a:ext cx="1809310" cy="646338"/>
          </a:xfrm>
          <a:prstGeom prst="rect">
            <a:avLst/>
          </a:prstGeom>
        </p:spPr>
      </p:pic>
      <p:sp>
        <p:nvSpPr>
          <p:cNvPr id="17" name="TextBox 16" descr=" 17">
            <a:extLst>
              <a:ext uri="{FF2B5EF4-FFF2-40B4-BE49-F238E27FC236}">
                <a16:creationId xmlns:a16="http://schemas.microsoft.com/office/drawing/2014/main" id="{3BDC40A3-8759-497A-BE70-276E1AE08EC2}"/>
              </a:ext>
            </a:extLst>
          </p:cNvPr>
          <p:cNvSpPr txBox="1"/>
          <p:nvPr/>
        </p:nvSpPr>
        <p:spPr>
          <a:xfrm>
            <a:off x="2542588" y="4783525"/>
            <a:ext cx="6895264" cy="369332"/>
          </a:xfrm>
          <a:prstGeom prst="rect">
            <a:avLst/>
          </a:prstGeom>
          <a:noFill/>
          <a:ln>
            <a:noFill/>
            <a:prstDash val="dash"/>
          </a:ln>
        </p:spPr>
        <p:txBody>
          <a:bodyPr wrap="square" rtlCol="0">
            <a:spAutoFit/>
          </a:bodyPr>
          <a:lstStyle>
            <a:defPPr>
              <a:defRPr lang="es-ES_tradnl"/>
            </a:defPPr>
            <a:lvl1pPr algn="ctr"/>
          </a:lstStyle>
          <a:p>
            <a:r>
              <a:rPr lang="es-ES" dirty="0"/>
              <a:t> Data Lake existente</a:t>
            </a:r>
          </a:p>
        </p:txBody>
      </p:sp>
      <p:pic>
        <p:nvPicPr>
          <p:cNvPr id="19" name="Picture 18" descr=" 19">
            <a:extLst>
              <a:ext uri="{FF2B5EF4-FFF2-40B4-BE49-F238E27FC236}">
                <a16:creationId xmlns:a16="http://schemas.microsoft.com/office/drawing/2014/main" id="{7B893A2A-C492-4FC4-AEA7-B07ACC1028E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559227" y="5090335"/>
            <a:ext cx="1130066" cy="844724"/>
          </a:xfrm>
          <a:prstGeom prst="rect">
            <a:avLst/>
          </a:prstGeom>
        </p:spPr>
      </p:pic>
      <p:pic>
        <p:nvPicPr>
          <p:cNvPr id="1026" name="Picture 2" descr=" 1026">
            <a:extLst>
              <a:ext uri="{FF2B5EF4-FFF2-40B4-BE49-F238E27FC236}">
                <a16:creationId xmlns:a16="http://schemas.microsoft.com/office/drawing/2014/main" id="{6252533A-6CD2-446A-B8C0-1D7E2E8078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9414" y="5100710"/>
            <a:ext cx="1920213" cy="768085"/>
          </a:xfrm>
          <a:prstGeom prst="rect">
            <a:avLst/>
          </a:prstGeom>
          <a:noFill/>
          <a:extLst>
            <a:ext uri="{909E8E84-426E-40DD-AFC4-6F175D3DCCD1}">
              <a14:hiddenFill xmlns:a14="http://schemas.microsoft.com/office/drawing/2010/main">
                <a:solidFill>
                  <a:srgbClr val="FFFFFF"/>
                </a:solidFill>
              </a14:hiddenFill>
            </a:ext>
          </a:extLst>
        </p:spPr>
      </p:pic>
      <p:sp>
        <p:nvSpPr>
          <p:cNvPr id="20" name="Arrow: Right 19" descr=" 20">
            <a:extLst>
              <a:ext uri="{FF2B5EF4-FFF2-40B4-BE49-F238E27FC236}">
                <a16:creationId xmlns:a16="http://schemas.microsoft.com/office/drawing/2014/main" id="{25309D3C-5ACC-45E3-9828-433A18787301}"/>
              </a:ext>
            </a:extLst>
          </p:cNvPr>
          <p:cNvSpPr/>
          <p:nvPr/>
        </p:nvSpPr>
        <p:spPr>
          <a:xfrm>
            <a:off x="605299" y="3525335"/>
            <a:ext cx="1810241" cy="611975"/>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TextBox 20" descr=" 21">
            <a:extLst>
              <a:ext uri="{FF2B5EF4-FFF2-40B4-BE49-F238E27FC236}">
                <a16:creationId xmlns:a16="http://schemas.microsoft.com/office/drawing/2014/main" id="{E49BD7FD-ECC4-4083-B770-A76C187E65D2}"/>
              </a:ext>
            </a:extLst>
          </p:cNvPr>
          <p:cNvSpPr txBox="1"/>
          <p:nvPr/>
        </p:nvSpPr>
        <p:spPr>
          <a:xfrm>
            <a:off x="655115" y="3645170"/>
            <a:ext cx="1231814" cy="369332"/>
          </a:xfrm>
          <a:prstGeom prst="rect">
            <a:avLst/>
          </a:prstGeom>
          <a:noFill/>
        </p:spPr>
        <p:txBody>
          <a:bodyPr wrap="square" rtlCol="0">
            <a:spAutoFit/>
          </a:bodyPr>
          <a:lstStyle/>
          <a:p>
            <a:r>
              <a:rPr lang="es-ES" dirty="0"/>
              <a:t>Eventos RT</a:t>
            </a:r>
          </a:p>
        </p:txBody>
      </p:sp>
      <p:sp>
        <p:nvSpPr>
          <p:cNvPr id="22" name="Arrow: Right 21" descr=" 22">
            <a:extLst>
              <a:ext uri="{FF2B5EF4-FFF2-40B4-BE49-F238E27FC236}">
                <a16:creationId xmlns:a16="http://schemas.microsoft.com/office/drawing/2014/main" id="{030DA39E-6BCE-45BD-9324-AF9823270563}"/>
              </a:ext>
            </a:extLst>
          </p:cNvPr>
          <p:cNvSpPr/>
          <p:nvPr/>
        </p:nvSpPr>
        <p:spPr>
          <a:xfrm>
            <a:off x="605299" y="2763395"/>
            <a:ext cx="1810241" cy="611975"/>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TextBox 22" descr=" 23">
            <a:extLst>
              <a:ext uri="{FF2B5EF4-FFF2-40B4-BE49-F238E27FC236}">
                <a16:creationId xmlns:a16="http://schemas.microsoft.com/office/drawing/2014/main" id="{3E2E9BA6-42B7-44AC-8D5E-4C71A5454A15}"/>
              </a:ext>
            </a:extLst>
          </p:cNvPr>
          <p:cNvSpPr txBox="1"/>
          <p:nvPr/>
        </p:nvSpPr>
        <p:spPr>
          <a:xfrm>
            <a:off x="662940" y="2889111"/>
            <a:ext cx="1481707" cy="369332"/>
          </a:xfrm>
          <a:prstGeom prst="rect">
            <a:avLst/>
          </a:prstGeom>
          <a:noFill/>
        </p:spPr>
        <p:txBody>
          <a:bodyPr wrap="square" rtlCol="0">
            <a:spAutoFit/>
          </a:bodyPr>
          <a:lstStyle/>
          <a:p>
            <a:r>
              <a:rPr lang="es-ES" dirty="0"/>
              <a:t>Eventos Batch</a:t>
            </a:r>
          </a:p>
        </p:txBody>
      </p:sp>
      <p:sp>
        <p:nvSpPr>
          <p:cNvPr id="24" name="Rectangle 23" descr=" 3">
            <a:extLst>
              <a:ext uri="{FF2B5EF4-FFF2-40B4-BE49-F238E27FC236}">
                <a16:creationId xmlns:a16="http://schemas.microsoft.com/office/drawing/2014/main" id="{4C392D73-1D98-4158-AFDA-73FB528EA31D}"/>
              </a:ext>
            </a:extLst>
          </p:cNvPr>
          <p:cNvSpPr/>
          <p:nvPr/>
        </p:nvSpPr>
        <p:spPr>
          <a:xfrm>
            <a:off x="2519217" y="1489140"/>
            <a:ext cx="6900900" cy="31819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descr=" 25">
            <a:extLst>
              <a:ext uri="{FF2B5EF4-FFF2-40B4-BE49-F238E27FC236}">
                <a16:creationId xmlns:a16="http://schemas.microsoft.com/office/drawing/2014/main" id="{1C7317B7-92FA-4AC5-9816-5240863F5D21}"/>
              </a:ext>
            </a:extLst>
          </p:cNvPr>
          <p:cNvSpPr/>
          <p:nvPr/>
        </p:nvSpPr>
        <p:spPr>
          <a:xfrm>
            <a:off x="2524853" y="4808219"/>
            <a:ext cx="6895264" cy="11722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 24">
            <a:extLst>
              <a:ext uri="{FF2B5EF4-FFF2-40B4-BE49-F238E27FC236}">
                <a16:creationId xmlns:a16="http://schemas.microsoft.com/office/drawing/2014/main" id="{D58224E5-E306-41BE-8FD0-F29720333AC5}"/>
              </a:ext>
            </a:extLst>
          </p:cNvPr>
          <p:cNvPicPr>
            <a:picLocks noChangeAspect="1"/>
          </p:cNvPicPr>
          <p:nvPr/>
        </p:nvPicPr>
        <p:blipFill>
          <a:blip r:embed="rId7"/>
          <a:stretch>
            <a:fillRect/>
          </a:stretch>
        </p:blipFill>
        <p:spPr>
          <a:xfrm>
            <a:off x="2642343" y="2610292"/>
            <a:ext cx="1502938" cy="1072026"/>
          </a:xfrm>
          <a:prstGeom prst="rect">
            <a:avLst/>
          </a:prstGeom>
        </p:spPr>
      </p:pic>
      <p:pic>
        <p:nvPicPr>
          <p:cNvPr id="27" name="Picture 26" descr=" 26">
            <a:extLst>
              <a:ext uri="{FF2B5EF4-FFF2-40B4-BE49-F238E27FC236}">
                <a16:creationId xmlns:a16="http://schemas.microsoft.com/office/drawing/2014/main" id="{3B3B29F8-A2FE-42D7-A329-6617AC29BC99}"/>
              </a:ext>
            </a:extLst>
          </p:cNvPr>
          <p:cNvPicPr>
            <a:picLocks noChangeAspect="1"/>
          </p:cNvPicPr>
          <p:nvPr/>
        </p:nvPicPr>
        <p:blipFill>
          <a:blip r:embed="rId8"/>
          <a:stretch>
            <a:fillRect/>
          </a:stretch>
        </p:blipFill>
        <p:spPr>
          <a:xfrm>
            <a:off x="5219135" y="2495315"/>
            <a:ext cx="1605915" cy="1264836"/>
          </a:xfrm>
          <a:prstGeom prst="rect">
            <a:avLst/>
          </a:prstGeom>
        </p:spPr>
      </p:pic>
      <p:pic>
        <p:nvPicPr>
          <p:cNvPr id="28" name="Picture 27" descr=" 27">
            <a:extLst>
              <a:ext uri="{FF2B5EF4-FFF2-40B4-BE49-F238E27FC236}">
                <a16:creationId xmlns:a16="http://schemas.microsoft.com/office/drawing/2014/main" id="{5C33B661-7203-40EC-BFD6-552CE6A0635E}"/>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602110" y="2495315"/>
            <a:ext cx="1605915" cy="1204436"/>
          </a:xfrm>
          <a:prstGeom prst="rect">
            <a:avLst/>
          </a:prstGeom>
        </p:spPr>
      </p:pic>
      <p:sp>
        <p:nvSpPr>
          <p:cNvPr id="30" name="TextBox 29" descr=" 28">
            <a:extLst>
              <a:ext uri="{FF2B5EF4-FFF2-40B4-BE49-F238E27FC236}">
                <a16:creationId xmlns:a16="http://schemas.microsoft.com/office/drawing/2014/main" id="{2B7B2E7C-A3F8-400E-A40B-720A6EDAF2AD}"/>
              </a:ext>
            </a:extLst>
          </p:cNvPr>
          <p:cNvSpPr txBox="1"/>
          <p:nvPr/>
        </p:nvSpPr>
        <p:spPr>
          <a:xfrm>
            <a:off x="2529843" y="3651643"/>
            <a:ext cx="1727937" cy="646331"/>
          </a:xfrm>
          <a:prstGeom prst="rect">
            <a:avLst/>
          </a:prstGeom>
          <a:noFill/>
        </p:spPr>
        <p:txBody>
          <a:bodyPr wrap="square" rtlCol="0">
            <a:spAutoFit/>
          </a:bodyPr>
          <a:lstStyle/>
          <a:p>
            <a:pPr algn="ctr"/>
            <a:r>
              <a:rPr lang="es-ES" dirty="0"/>
              <a:t>Tablas de Ingesta</a:t>
            </a:r>
            <a:endParaRPr lang="en-US" dirty="0"/>
          </a:p>
        </p:txBody>
      </p:sp>
      <p:sp>
        <p:nvSpPr>
          <p:cNvPr id="31" name="TextBox 30" descr=" 30">
            <a:extLst>
              <a:ext uri="{FF2B5EF4-FFF2-40B4-BE49-F238E27FC236}">
                <a16:creationId xmlns:a16="http://schemas.microsoft.com/office/drawing/2014/main" id="{65CF49FD-3F23-4E3B-A7C5-3644E63C9C85}"/>
              </a:ext>
            </a:extLst>
          </p:cNvPr>
          <p:cNvSpPr txBox="1"/>
          <p:nvPr/>
        </p:nvSpPr>
        <p:spPr>
          <a:xfrm>
            <a:off x="4991227" y="3614690"/>
            <a:ext cx="1727937" cy="369332"/>
          </a:xfrm>
          <a:prstGeom prst="rect">
            <a:avLst/>
          </a:prstGeom>
          <a:noFill/>
        </p:spPr>
        <p:txBody>
          <a:bodyPr wrap="square" rtlCol="0">
            <a:spAutoFit/>
          </a:bodyPr>
          <a:lstStyle/>
          <a:p>
            <a:pPr algn="ctr"/>
            <a:r>
              <a:rPr lang="es-ES" dirty="0"/>
              <a:t>Tablas refinadas</a:t>
            </a:r>
            <a:endParaRPr lang="en-US" dirty="0"/>
          </a:p>
        </p:txBody>
      </p:sp>
      <p:sp>
        <p:nvSpPr>
          <p:cNvPr id="32" name="TextBox 31" descr=" 31">
            <a:extLst>
              <a:ext uri="{FF2B5EF4-FFF2-40B4-BE49-F238E27FC236}">
                <a16:creationId xmlns:a16="http://schemas.microsoft.com/office/drawing/2014/main" id="{F1B37F80-B6C3-46F8-A077-BCE66B0AE7C8}"/>
              </a:ext>
            </a:extLst>
          </p:cNvPr>
          <p:cNvSpPr txBox="1"/>
          <p:nvPr/>
        </p:nvSpPr>
        <p:spPr>
          <a:xfrm>
            <a:off x="7452611" y="3668161"/>
            <a:ext cx="1727937" cy="646331"/>
          </a:xfrm>
          <a:prstGeom prst="rect">
            <a:avLst/>
          </a:prstGeom>
          <a:noFill/>
        </p:spPr>
        <p:txBody>
          <a:bodyPr wrap="square" rtlCol="0">
            <a:spAutoFit/>
          </a:bodyPr>
          <a:lstStyle/>
          <a:p>
            <a:pPr algn="ctr"/>
            <a:r>
              <a:rPr lang="es-ES" dirty="0"/>
              <a:t>Tablas de </a:t>
            </a:r>
            <a:r>
              <a:rPr lang="es-ES" dirty="0" err="1"/>
              <a:t>reporting</a:t>
            </a:r>
            <a:endParaRPr lang="en-US" dirty="0"/>
          </a:p>
        </p:txBody>
      </p:sp>
      <p:sp>
        <p:nvSpPr>
          <p:cNvPr id="33" name="Arrow: Right 32" descr=" 40">
            <a:extLst>
              <a:ext uri="{FF2B5EF4-FFF2-40B4-BE49-F238E27FC236}">
                <a16:creationId xmlns:a16="http://schemas.microsoft.com/office/drawing/2014/main" id="{4AFC5F28-8522-4901-B982-5EC54C8F6249}"/>
              </a:ext>
            </a:extLst>
          </p:cNvPr>
          <p:cNvSpPr/>
          <p:nvPr/>
        </p:nvSpPr>
        <p:spPr>
          <a:xfrm>
            <a:off x="4282186" y="3081681"/>
            <a:ext cx="785366" cy="177609"/>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Arrow: Right 33" descr=" 42">
            <a:extLst>
              <a:ext uri="{FF2B5EF4-FFF2-40B4-BE49-F238E27FC236}">
                <a16:creationId xmlns:a16="http://schemas.microsoft.com/office/drawing/2014/main" id="{2DBBF11A-1DE5-4B68-A5B9-9348772460EB}"/>
              </a:ext>
            </a:extLst>
          </p:cNvPr>
          <p:cNvSpPr/>
          <p:nvPr/>
        </p:nvSpPr>
        <p:spPr>
          <a:xfrm>
            <a:off x="6814335" y="3076269"/>
            <a:ext cx="785366" cy="177609"/>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Imagen 11" descr=" 29">
            <a:extLst>
              <a:ext uri="{FF2B5EF4-FFF2-40B4-BE49-F238E27FC236}">
                <a16:creationId xmlns:a16="http://schemas.microsoft.com/office/drawing/2014/main" id="{B614982A-79E0-4FF1-9BD7-A63B75D75203}"/>
              </a:ext>
            </a:extLst>
          </p:cNvPr>
          <p:cNvPicPr>
            <a:picLocks noChangeAspect="1"/>
          </p:cNvPicPr>
          <p:nvPr/>
        </p:nvPicPr>
        <p:blipFill>
          <a:blip r:embed="rId10"/>
          <a:stretch>
            <a:fillRect/>
          </a:stretch>
        </p:blipFill>
        <p:spPr>
          <a:xfrm>
            <a:off x="8216781" y="6158234"/>
            <a:ext cx="900987" cy="545091"/>
          </a:xfrm>
          <a:prstGeom prst="rect">
            <a:avLst/>
          </a:prstGeom>
        </p:spPr>
      </p:pic>
    </p:spTree>
    <p:extLst>
      <p:ext uri="{BB962C8B-B14F-4D97-AF65-F5344CB8AC3E}">
        <p14:creationId xmlns:p14="http://schemas.microsoft.com/office/powerpoint/2010/main" val="11200929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A8EBCC7E-6740-4CB7-BE0E-76366F520E47}"/>
              </a:ext>
            </a:extLst>
          </p:cNvPr>
          <p:cNvSpPr>
            <a:spLocks noGrp="1"/>
          </p:cNvSpPr>
          <p:nvPr>
            <p:ph type="title"/>
          </p:nvPr>
        </p:nvSpPr>
        <p:spPr/>
        <p:txBody>
          <a:bodyPr/>
          <a:lstStyle/>
          <a:p>
            <a:r>
              <a:rPr lang="es-ES" dirty="0"/>
              <a:t>La solución</a:t>
            </a:r>
          </a:p>
        </p:txBody>
      </p:sp>
      <p:pic>
        <p:nvPicPr>
          <p:cNvPr id="18" name="Picture 17" descr=" 12">
            <a:extLst>
              <a:ext uri="{FF2B5EF4-FFF2-40B4-BE49-F238E27FC236}">
                <a16:creationId xmlns:a16="http://schemas.microsoft.com/office/drawing/2014/main" id="{4BD18AF5-1824-4D6D-9F49-9A5265CF12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546289" y="1489141"/>
            <a:ext cx="936366" cy="766380"/>
          </a:xfrm>
          <a:prstGeom prst="rect">
            <a:avLst/>
          </a:prstGeom>
        </p:spPr>
      </p:pic>
      <p:sp>
        <p:nvSpPr>
          <p:cNvPr id="14" name="Rectángulo 6" descr=" 14">
            <a:extLst>
              <a:ext uri="{FF2B5EF4-FFF2-40B4-BE49-F238E27FC236}">
                <a16:creationId xmlns:a16="http://schemas.microsoft.com/office/drawing/2014/main" id="{2051DEB9-54A8-4CA6-B748-74137849047F}"/>
              </a:ext>
            </a:extLst>
          </p:cNvPr>
          <p:cNvSpPr/>
          <p:nvPr/>
        </p:nvSpPr>
        <p:spPr>
          <a:xfrm>
            <a:off x="510651" y="5774314"/>
            <a:ext cx="639582"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6</a:t>
            </a:r>
          </a:p>
        </p:txBody>
      </p:sp>
      <p:pic>
        <p:nvPicPr>
          <p:cNvPr id="15" name="Picture 2" descr=" 15">
            <a:extLst>
              <a:ext uri="{FF2B5EF4-FFF2-40B4-BE49-F238E27FC236}">
                <a16:creationId xmlns:a16="http://schemas.microsoft.com/office/drawing/2014/main" id="{33D9F45B-E04A-49D2-8880-506A31A5F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984"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 16">
            <a:extLst>
              <a:ext uri="{FF2B5EF4-FFF2-40B4-BE49-F238E27FC236}">
                <a16:creationId xmlns:a16="http://schemas.microsoft.com/office/drawing/2014/main" id="{9B69E682-951B-4B03-96B4-A47A951E240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239358" y="5137616"/>
            <a:ext cx="1809310" cy="646338"/>
          </a:xfrm>
          <a:prstGeom prst="rect">
            <a:avLst/>
          </a:prstGeom>
        </p:spPr>
      </p:pic>
      <p:sp>
        <p:nvSpPr>
          <p:cNvPr id="17" name="TextBox 16" descr=" 17">
            <a:extLst>
              <a:ext uri="{FF2B5EF4-FFF2-40B4-BE49-F238E27FC236}">
                <a16:creationId xmlns:a16="http://schemas.microsoft.com/office/drawing/2014/main" id="{3BDC40A3-8759-497A-BE70-276E1AE08EC2}"/>
              </a:ext>
            </a:extLst>
          </p:cNvPr>
          <p:cNvSpPr txBox="1"/>
          <p:nvPr/>
        </p:nvSpPr>
        <p:spPr>
          <a:xfrm>
            <a:off x="2542588" y="4783525"/>
            <a:ext cx="6895264" cy="369332"/>
          </a:xfrm>
          <a:prstGeom prst="rect">
            <a:avLst/>
          </a:prstGeom>
          <a:noFill/>
          <a:ln>
            <a:noFill/>
            <a:prstDash val="dash"/>
          </a:ln>
        </p:spPr>
        <p:txBody>
          <a:bodyPr wrap="square" rtlCol="0">
            <a:spAutoFit/>
          </a:bodyPr>
          <a:lstStyle>
            <a:defPPr>
              <a:defRPr lang="es-ES_tradnl"/>
            </a:defPPr>
            <a:lvl1pPr algn="ctr"/>
          </a:lstStyle>
          <a:p>
            <a:r>
              <a:rPr lang="es-ES" dirty="0"/>
              <a:t> Data Lake existente</a:t>
            </a:r>
          </a:p>
        </p:txBody>
      </p:sp>
      <p:pic>
        <p:nvPicPr>
          <p:cNvPr id="19" name="Picture 18" descr=" 19">
            <a:extLst>
              <a:ext uri="{FF2B5EF4-FFF2-40B4-BE49-F238E27FC236}">
                <a16:creationId xmlns:a16="http://schemas.microsoft.com/office/drawing/2014/main" id="{7B893A2A-C492-4FC4-AEA7-B07ACC1028E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559227" y="5090335"/>
            <a:ext cx="1130066" cy="844724"/>
          </a:xfrm>
          <a:prstGeom prst="rect">
            <a:avLst/>
          </a:prstGeom>
        </p:spPr>
      </p:pic>
      <p:pic>
        <p:nvPicPr>
          <p:cNvPr id="1026" name="Picture 2" descr=" 1026">
            <a:extLst>
              <a:ext uri="{FF2B5EF4-FFF2-40B4-BE49-F238E27FC236}">
                <a16:creationId xmlns:a16="http://schemas.microsoft.com/office/drawing/2014/main" id="{6252533A-6CD2-446A-B8C0-1D7E2E8078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9414" y="5100710"/>
            <a:ext cx="1920213" cy="768085"/>
          </a:xfrm>
          <a:prstGeom prst="rect">
            <a:avLst/>
          </a:prstGeom>
          <a:noFill/>
          <a:extLst>
            <a:ext uri="{909E8E84-426E-40DD-AFC4-6F175D3DCCD1}">
              <a14:hiddenFill xmlns:a14="http://schemas.microsoft.com/office/drawing/2010/main">
                <a:solidFill>
                  <a:srgbClr val="FFFFFF"/>
                </a:solidFill>
              </a14:hiddenFill>
            </a:ext>
          </a:extLst>
        </p:spPr>
      </p:pic>
      <p:sp>
        <p:nvSpPr>
          <p:cNvPr id="20" name="Arrow: Right 19" descr=" 20">
            <a:extLst>
              <a:ext uri="{FF2B5EF4-FFF2-40B4-BE49-F238E27FC236}">
                <a16:creationId xmlns:a16="http://schemas.microsoft.com/office/drawing/2014/main" id="{25309D3C-5ACC-45E3-9828-433A18787301}"/>
              </a:ext>
            </a:extLst>
          </p:cNvPr>
          <p:cNvSpPr/>
          <p:nvPr/>
        </p:nvSpPr>
        <p:spPr>
          <a:xfrm>
            <a:off x="605299" y="3525335"/>
            <a:ext cx="1810241" cy="611975"/>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TextBox 20" descr=" 21">
            <a:extLst>
              <a:ext uri="{FF2B5EF4-FFF2-40B4-BE49-F238E27FC236}">
                <a16:creationId xmlns:a16="http://schemas.microsoft.com/office/drawing/2014/main" id="{E49BD7FD-ECC4-4083-B770-A76C187E65D2}"/>
              </a:ext>
            </a:extLst>
          </p:cNvPr>
          <p:cNvSpPr txBox="1"/>
          <p:nvPr/>
        </p:nvSpPr>
        <p:spPr>
          <a:xfrm>
            <a:off x="655115" y="3645170"/>
            <a:ext cx="1231814" cy="369332"/>
          </a:xfrm>
          <a:prstGeom prst="rect">
            <a:avLst/>
          </a:prstGeom>
          <a:noFill/>
        </p:spPr>
        <p:txBody>
          <a:bodyPr wrap="square" rtlCol="0">
            <a:spAutoFit/>
          </a:bodyPr>
          <a:lstStyle/>
          <a:p>
            <a:r>
              <a:rPr lang="es-ES" dirty="0"/>
              <a:t>Eventos RT</a:t>
            </a:r>
          </a:p>
        </p:txBody>
      </p:sp>
      <p:sp>
        <p:nvSpPr>
          <p:cNvPr id="22" name="Arrow: Right 21" descr=" 22">
            <a:extLst>
              <a:ext uri="{FF2B5EF4-FFF2-40B4-BE49-F238E27FC236}">
                <a16:creationId xmlns:a16="http://schemas.microsoft.com/office/drawing/2014/main" id="{030DA39E-6BCE-45BD-9324-AF9823270563}"/>
              </a:ext>
            </a:extLst>
          </p:cNvPr>
          <p:cNvSpPr/>
          <p:nvPr/>
        </p:nvSpPr>
        <p:spPr>
          <a:xfrm>
            <a:off x="605299" y="2763395"/>
            <a:ext cx="1810241" cy="611975"/>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TextBox 22" descr=" 23">
            <a:extLst>
              <a:ext uri="{FF2B5EF4-FFF2-40B4-BE49-F238E27FC236}">
                <a16:creationId xmlns:a16="http://schemas.microsoft.com/office/drawing/2014/main" id="{3E2E9BA6-42B7-44AC-8D5E-4C71A5454A15}"/>
              </a:ext>
            </a:extLst>
          </p:cNvPr>
          <p:cNvSpPr txBox="1"/>
          <p:nvPr/>
        </p:nvSpPr>
        <p:spPr>
          <a:xfrm>
            <a:off x="662940" y="2889111"/>
            <a:ext cx="1481707" cy="369332"/>
          </a:xfrm>
          <a:prstGeom prst="rect">
            <a:avLst/>
          </a:prstGeom>
          <a:noFill/>
        </p:spPr>
        <p:txBody>
          <a:bodyPr wrap="square" rtlCol="0">
            <a:spAutoFit/>
          </a:bodyPr>
          <a:lstStyle/>
          <a:p>
            <a:r>
              <a:rPr lang="es-ES" dirty="0"/>
              <a:t>Eventos Batch</a:t>
            </a:r>
          </a:p>
        </p:txBody>
      </p:sp>
      <p:sp>
        <p:nvSpPr>
          <p:cNvPr id="24" name="Rectangle 23" descr=" 3">
            <a:extLst>
              <a:ext uri="{FF2B5EF4-FFF2-40B4-BE49-F238E27FC236}">
                <a16:creationId xmlns:a16="http://schemas.microsoft.com/office/drawing/2014/main" id="{4C392D73-1D98-4158-AFDA-73FB528EA31D}"/>
              </a:ext>
            </a:extLst>
          </p:cNvPr>
          <p:cNvSpPr/>
          <p:nvPr/>
        </p:nvSpPr>
        <p:spPr>
          <a:xfrm>
            <a:off x="2519217" y="1489140"/>
            <a:ext cx="6900900" cy="31819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descr=" 25">
            <a:extLst>
              <a:ext uri="{FF2B5EF4-FFF2-40B4-BE49-F238E27FC236}">
                <a16:creationId xmlns:a16="http://schemas.microsoft.com/office/drawing/2014/main" id="{1C7317B7-92FA-4AC5-9816-5240863F5D21}"/>
              </a:ext>
            </a:extLst>
          </p:cNvPr>
          <p:cNvSpPr/>
          <p:nvPr/>
        </p:nvSpPr>
        <p:spPr>
          <a:xfrm>
            <a:off x="2524853" y="4808219"/>
            <a:ext cx="6895264" cy="11722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 24">
            <a:extLst>
              <a:ext uri="{FF2B5EF4-FFF2-40B4-BE49-F238E27FC236}">
                <a16:creationId xmlns:a16="http://schemas.microsoft.com/office/drawing/2014/main" id="{D58224E5-E306-41BE-8FD0-F29720333AC5}"/>
              </a:ext>
            </a:extLst>
          </p:cNvPr>
          <p:cNvPicPr>
            <a:picLocks noChangeAspect="1"/>
          </p:cNvPicPr>
          <p:nvPr/>
        </p:nvPicPr>
        <p:blipFill>
          <a:blip r:embed="rId7"/>
          <a:stretch>
            <a:fillRect/>
          </a:stretch>
        </p:blipFill>
        <p:spPr>
          <a:xfrm>
            <a:off x="2642343" y="2610292"/>
            <a:ext cx="1502938" cy="1072026"/>
          </a:xfrm>
          <a:prstGeom prst="rect">
            <a:avLst/>
          </a:prstGeom>
        </p:spPr>
      </p:pic>
      <p:pic>
        <p:nvPicPr>
          <p:cNvPr id="27" name="Picture 26" descr=" 26">
            <a:extLst>
              <a:ext uri="{FF2B5EF4-FFF2-40B4-BE49-F238E27FC236}">
                <a16:creationId xmlns:a16="http://schemas.microsoft.com/office/drawing/2014/main" id="{3B3B29F8-A2FE-42D7-A329-6617AC29BC99}"/>
              </a:ext>
            </a:extLst>
          </p:cNvPr>
          <p:cNvPicPr>
            <a:picLocks noChangeAspect="1"/>
          </p:cNvPicPr>
          <p:nvPr/>
        </p:nvPicPr>
        <p:blipFill>
          <a:blip r:embed="rId8"/>
          <a:stretch>
            <a:fillRect/>
          </a:stretch>
        </p:blipFill>
        <p:spPr>
          <a:xfrm>
            <a:off x="5219135" y="2495315"/>
            <a:ext cx="1605915" cy="1264836"/>
          </a:xfrm>
          <a:prstGeom prst="rect">
            <a:avLst/>
          </a:prstGeom>
        </p:spPr>
      </p:pic>
      <p:pic>
        <p:nvPicPr>
          <p:cNvPr id="28" name="Picture 27" descr=" 27">
            <a:extLst>
              <a:ext uri="{FF2B5EF4-FFF2-40B4-BE49-F238E27FC236}">
                <a16:creationId xmlns:a16="http://schemas.microsoft.com/office/drawing/2014/main" id="{5C33B661-7203-40EC-BFD6-552CE6A0635E}"/>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602110" y="2495315"/>
            <a:ext cx="1605915" cy="1204436"/>
          </a:xfrm>
          <a:prstGeom prst="rect">
            <a:avLst/>
          </a:prstGeom>
        </p:spPr>
      </p:pic>
      <p:sp>
        <p:nvSpPr>
          <p:cNvPr id="30" name="TextBox 29" descr=" 28">
            <a:extLst>
              <a:ext uri="{FF2B5EF4-FFF2-40B4-BE49-F238E27FC236}">
                <a16:creationId xmlns:a16="http://schemas.microsoft.com/office/drawing/2014/main" id="{2B7B2E7C-A3F8-400E-A40B-720A6EDAF2AD}"/>
              </a:ext>
            </a:extLst>
          </p:cNvPr>
          <p:cNvSpPr txBox="1"/>
          <p:nvPr/>
        </p:nvSpPr>
        <p:spPr>
          <a:xfrm>
            <a:off x="2529843" y="3651643"/>
            <a:ext cx="1727937" cy="646331"/>
          </a:xfrm>
          <a:prstGeom prst="rect">
            <a:avLst/>
          </a:prstGeom>
          <a:noFill/>
        </p:spPr>
        <p:txBody>
          <a:bodyPr wrap="square" rtlCol="0">
            <a:spAutoFit/>
          </a:bodyPr>
          <a:lstStyle/>
          <a:p>
            <a:pPr algn="ctr"/>
            <a:r>
              <a:rPr lang="es-ES" dirty="0"/>
              <a:t>Tablas de Ingesta</a:t>
            </a:r>
            <a:endParaRPr lang="en-US" dirty="0"/>
          </a:p>
        </p:txBody>
      </p:sp>
      <p:sp>
        <p:nvSpPr>
          <p:cNvPr id="31" name="TextBox 30" descr=" 30">
            <a:extLst>
              <a:ext uri="{FF2B5EF4-FFF2-40B4-BE49-F238E27FC236}">
                <a16:creationId xmlns:a16="http://schemas.microsoft.com/office/drawing/2014/main" id="{65CF49FD-3F23-4E3B-A7C5-3644E63C9C85}"/>
              </a:ext>
            </a:extLst>
          </p:cNvPr>
          <p:cNvSpPr txBox="1"/>
          <p:nvPr/>
        </p:nvSpPr>
        <p:spPr>
          <a:xfrm>
            <a:off x="4991227" y="3614690"/>
            <a:ext cx="1727937" cy="369332"/>
          </a:xfrm>
          <a:prstGeom prst="rect">
            <a:avLst/>
          </a:prstGeom>
          <a:noFill/>
        </p:spPr>
        <p:txBody>
          <a:bodyPr wrap="square" rtlCol="0">
            <a:spAutoFit/>
          </a:bodyPr>
          <a:lstStyle/>
          <a:p>
            <a:pPr algn="ctr"/>
            <a:r>
              <a:rPr lang="es-ES" dirty="0"/>
              <a:t>Tablas refinadas</a:t>
            </a:r>
            <a:endParaRPr lang="en-US" dirty="0"/>
          </a:p>
        </p:txBody>
      </p:sp>
      <p:sp>
        <p:nvSpPr>
          <p:cNvPr id="32" name="TextBox 31" descr=" 31">
            <a:extLst>
              <a:ext uri="{FF2B5EF4-FFF2-40B4-BE49-F238E27FC236}">
                <a16:creationId xmlns:a16="http://schemas.microsoft.com/office/drawing/2014/main" id="{F1B37F80-B6C3-46F8-A077-BCE66B0AE7C8}"/>
              </a:ext>
            </a:extLst>
          </p:cNvPr>
          <p:cNvSpPr txBox="1"/>
          <p:nvPr/>
        </p:nvSpPr>
        <p:spPr>
          <a:xfrm>
            <a:off x="7452611" y="3668161"/>
            <a:ext cx="1727937" cy="646331"/>
          </a:xfrm>
          <a:prstGeom prst="rect">
            <a:avLst/>
          </a:prstGeom>
          <a:noFill/>
        </p:spPr>
        <p:txBody>
          <a:bodyPr wrap="square" rtlCol="0">
            <a:spAutoFit/>
          </a:bodyPr>
          <a:lstStyle/>
          <a:p>
            <a:pPr algn="ctr"/>
            <a:r>
              <a:rPr lang="es-ES" dirty="0"/>
              <a:t>Tablas de </a:t>
            </a:r>
            <a:r>
              <a:rPr lang="es-ES" dirty="0" err="1"/>
              <a:t>reporting</a:t>
            </a:r>
            <a:endParaRPr lang="en-US" dirty="0"/>
          </a:p>
        </p:txBody>
      </p:sp>
      <p:sp>
        <p:nvSpPr>
          <p:cNvPr id="33" name="Arrow: Right 32" descr=" 40">
            <a:extLst>
              <a:ext uri="{FF2B5EF4-FFF2-40B4-BE49-F238E27FC236}">
                <a16:creationId xmlns:a16="http://schemas.microsoft.com/office/drawing/2014/main" id="{4AFC5F28-8522-4901-B982-5EC54C8F6249}"/>
              </a:ext>
            </a:extLst>
          </p:cNvPr>
          <p:cNvSpPr/>
          <p:nvPr/>
        </p:nvSpPr>
        <p:spPr>
          <a:xfrm>
            <a:off x="4282186" y="3081681"/>
            <a:ext cx="785366" cy="177609"/>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Arrow: Right 33" descr=" 42">
            <a:extLst>
              <a:ext uri="{FF2B5EF4-FFF2-40B4-BE49-F238E27FC236}">
                <a16:creationId xmlns:a16="http://schemas.microsoft.com/office/drawing/2014/main" id="{2DBBF11A-1DE5-4B68-A5B9-9348772460EB}"/>
              </a:ext>
            </a:extLst>
          </p:cNvPr>
          <p:cNvSpPr/>
          <p:nvPr/>
        </p:nvSpPr>
        <p:spPr>
          <a:xfrm>
            <a:off x="6814335" y="3076269"/>
            <a:ext cx="785366" cy="177609"/>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Imagen 11" descr=" 29">
            <a:extLst>
              <a:ext uri="{FF2B5EF4-FFF2-40B4-BE49-F238E27FC236}">
                <a16:creationId xmlns:a16="http://schemas.microsoft.com/office/drawing/2014/main" id="{B614982A-79E0-4FF1-9BD7-A63B75D75203}"/>
              </a:ext>
            </a:extLst>
          </p:cNvPr>
          <p:cNvPicPr>
            <a:picLocks noChangeAspect="1"/>
          </p:cNvPicPr>
          <p:nvPr/>
        </p:nvPicPr>
        <p:blipFill>
          <a:blip r:embed="rId10"/>
          <a:stretch>
            <a:fillRect/>
          </a:stretch>
        </p:blipFill>
        <p:spPr>
          <a:xfrm>
            <a:off x="8216781" y="6158234"/>
            <a:ext cx="900987" cy="545091"/>
          </a:xfrm>
          <a:prstGeom prst="rect">
            <a:avLst/>
          </a:prstGeom>
        </p:spPr>
      </p:pic>
      <p:sp>
        <p:nvSpPr>
          <p:cNvPr id="35" name="Arrow: Right 34" descr=" 32">
            <a:extLst>
              <a:ext uri="{FF2B5EF4-FFF2-40B4-BE49-F238E27FC236}">
                <a16:creationId xmlns:a16="http://schemas.microsoft.com/office/drawing/2014/main" id="{89F94BDD-C7F0-44AD-B9D0-97979789413A}"/>
              </a:ext>
            </a:extLst>
          </p:cNvPr>
          <p:cNvSpPr/>
          <p:nvPr/>
        </p:nvSpPr>
        <p:spPr>
          <a:xfrm>
            <a:off x="9569616" y="2913360"/>
            <a:ext cx="1606242" cy="611975"/>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TextBox 35" descr=" 34">
            <a:extLst>
              <a:ext uri="{FF2B5EF4-FFF2-40B4-BE49-F238E27FC236}">
                <a16:creationId xmlns:a16="http://schemas.microsoft.com/office/drawing/2014/main" id="{B66F3DD9-ED69-46A6-BBF9-3F323A092589}"/>
              </a:ext>
            </a:extLst>
          </p:cNvPr>
          <p:cNvSpPr txBox="1"/>
          <p:nvPr/>
        </p:nvSpPr>
        <p:spPr>
          <a:xfrm>
            <a:off x="9509727" y="1613441"/>
            <a:ext cx="1809881" cy="923330"/>
          </a:xfrm>
          <a:prstGeom prst="rect">
            <a:avLst/>
          </a:prstGeom>
          <a:noFill/>
          <a:ln>
            <a:solidFill>
              <a:srgbClr val="00C8B4"/>
            </a:solidFill>
            <a:prstDash val="dash"/>
          </a:ln>
        </p:spPr>
        <p:txBody>
          <a:bodyPr wrap="square" rtlCol="0">
            <a:spAutoFit/>
          </a:bodyPr>
          <a:lstStyle>
            <a:defPPr>
              <a:defRPr lang="es-ES_tradnl"/>
            </a:defPPr>
            <a:lvl1pPr algn="ctr"/>
          </a:lstStyle>
          <a:p>
            <a:r>
              <a:rPr lang="es-ES" dirty="0"/>
              <a:t>Analítica y Machine </a:t>
            </a:r>
            <a:r>
              <a:rPr lang="es-ES" dirty="0" err="1"/>
              <a:t>Learning</a:t>
            </a:r>
            <a:endParaRPr lang="es-ES" dirty="0"/>
          </a:p>
        </p:txBody>
      </p:sp>
      <p:cxnSp>
        <p:nvCxnSpPr>
          <p:cNvPr id="37" name="Straight Arrow Connector 36" descr=" 35">
            <a:extLst>
              <a:ext uri="{FF2B5EF4-FFF2-40B4-BE49-F238E27FC236}">
                <a16:creationId xmlns:a16="http://schemas.microsoft.com/office/drawing/2014/main" id="{18A91BCE-74E8-4682-ADEE-331C077CBC7C}"/>
              </a:ext>
            </a:extLst>
          </p:cNvPr>
          <p:cNvCxnSpPr>
            <a:cxnSpLocks/>
          </p:cNvCxnSpPr>
          <p:nvPr/>
        </p:nvCxnSpPr>
        <p:spPr>
          <a:xfrm>
            <a:off x="10414668" y="2536771"/>
            <a:ext cx="0" cy="514146"/>
          </a:xfrm>
          <a:prstGeom prst="straightConnector1">
            <a:avLst/>
          </a:prstGeom>
          <a:ln>
            <a:solidFill>
              <a:srgbClr val="00C8B4"/>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descr=" 33">
            <a:extLst>
              <a:ext uri="{FF2B5EF4-FFF2-40B4-BE49-F238E27FC236}">
                <a16:creationId xmlns:a16="http://schemas.microsoft.com/office/drawing/2014/main" id="{01E7C023-006C-49AF-919F-6F66A5E4AF30}"/>
              </a:ext>
            </a:extLst>
          </p:cNvPr>
          <p:cNvSpPr txBox="1"/>
          <p:nvPr/>
        </p:nvSpPr>
        <p:spPr>
          <a:xfrm>
            <a:off x="9719533" y="3040367"/>
            <a:ext cx="1231814" cy="369332"/>
          </a:xfrm>
          <a:prstGeom prst="rect">
            <a:avLst/>
          </a:prstGeom>
          <a:noFill/>
        </p:spPr>
        <p:txBody>
          <a:bodyPr wrap="square" rtlCol="0">
            <a:spAutoFit/>
          </a:bodyPr>
          <a:lstStyle/>
          <a:p>
            <a:r>
              <a:rPr lang="es-ES" dirty="0"/>
              <a:t>Resultados</a:t>
            </a:r>
          </a:p>
        </p:txBody>
      </p:sp>
    </p:spTree>
    <p:extLst>
      <p:ext uri="{BB962C8B-B14F-4D97-AF65-F5344CB8AC3E}">
        <p14:creationId xmlns:p14="http://schemas.microsoft.com/office/powerpoint/2010/main" val="38298301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A8EBCC7E-6740-4CB7-BE0E-76366F520E47}"/>
              </a:ext>
            </a:extLst>
          </p:cNvPr>
          <p:cNvSpPr>
            <a:spLocks noGrp="1"/>
          </p:cNvSpPr>
          <p:nvPr>
            <p:ph type="title"/>
          </p:nvPr>
        </p:nvSpPr>
        <p:spPr/>
        <p:txBody>
          <a:bodyPr/>
          <a:lstStyle/>
          <a:p>
            <a:r>
              <a:rPr lang="es-ES" dirty="0"/>
              <a:t>La solución</a:t>
            </a:r>
          </a:p>
        </p:txBody>
      </p:sp>
      <p:pic>
        <p:nvPicPr>
          <p:cNvPr id="12" name="Picture 11" descr=" 12">
            <a:extLst>
              <a:ext uri="{FF2B5EF4-FFF2-40B4-BE49-F238E27FC236}">
                <a16:creationId xmlns:a16="http://schemas.microsoft.com/office/drawing/2014/main" id="{115817C8-2A3D-47EF-925B-EB42BF6C0DB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546289" y="1489141"/>
            <a:ext cx="936366" cy="766380"/>
          </a:xfrm>
          <a:prstGeom prst="rect">
            <a:avLst/>
          </a:prstGeom>
        </p:spPr>
      </p:pic>
      <p:sp>
        <p:nvSpPr>
          <p:cNvPr id="14" name="Rectángulo 6" descr=" 14">
            <a:extLst>
              <a:ext uri="{FF2B5EF4-FFF2-40B4-BE49-F238E27FC236}">
                <a16:creationId xmlns:a16="http://schemas.microsoft.com/office/drawing/2014/main" id="{2051DEB9-54A8-4CA6-B748-74137849047F}"/>
              </a:ext>
            </a:extLst>
          </p:cNvPr>
          <p:cNvSpPr/>
          <p:nvPr/>
        </p:nvSpPr>
        <p:spPr>
          <a:xfrm>
            <a:off x="510651" y="5774314"/>
            <a:ext cx="639582"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6</a:t>
            </a:r>
          </a:p>
        </p:txBody>
      </p:sp>
      <p:pic>
        <p:nvPicPr>
          <p:cNvPr id="15" name="Picture 2" descr=" 15">
            <a:extLst>
              <a:ext uri="{FF2B5EF4-FFF2-40B4-BE49-F238E27FC236}">
                <a16:creationId xmlns:a16="http://schemas.microsoft.com/office/drawing/2014/main" id="{33D9F45B-E04A-49D2-8880-506A31A5F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984"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 16">
            <a:extLst>
              <a:ext uri="{FF2B5EF4-FFF2-40B4-BE49-F238E27FC236}">
                <a16:creationId xmlns:a16="http://schemas.microsoft.com/office/drawing/2014/main" id="{9B69E682-951B-4B03-96B4-A47A951E240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239358" y="5137616"/>
            <a:ext cx="1809310" cy="646338"/>
          </a:xfrm>
          <a:prstGeom prst="rect">
            <a:avLst/>
          </a:prstGeom>
        </p:spPr>
      </p:pic>
      <p:sp>
        <p:nvSpPr>
          <p:cNvPr id="17" name="TextBox 16" descr=" 17">
            <a:extLst>
              <a:ext uri="{FF2B5EF4-FFF2-40B4-BE49-F238E27FC236}">
                <a16:creationId xmlns:a16="http://schemas.microsoft.com/office/drawing/2014/main" id="{3BDC40A3-8759-497A-BE70-276E1AE08EC2}"/>
              </a:ext>
            </a:extLst>
          </p:cNvPr>
          <p:cNvSpPr txBox="1"/>
          <p:nvPr/>
        </p:nvSpPr>
        <p:spPr>
          <a:xfrm>
            <a:off x="2542588" y="4783525"/>
            <a:ext cx="6895264" cy="369332"/>
          </a:xfrm>
          <a:prstGeom prst="rect">
            <a:avLst/>
          </a:prstGeom>
          <a:noFill/>
          <a:ln>
            <a:noFill/>
            <a:prstDash val="dash"/>
          </a:ln>
        </p:spPr>
        <p:txBody>
          <a:bodyPr wrap="square" rtlCol="0">
            <a:spAutoFit/>
          </a:bodyPr>
          <a:lstStyle>
            <a:defPPr>
              <a:defRPr lang="es-ES_tradnl"/>
            </a:defPPr>
            <a:lvl1pPr algn="ctr"/>
          </a:lstStyle>
          <a:p>
            <a:r>
              <a:rPr lang="es-ES" dirty="0"/>
              <a:t> Data Lake existente</a:t>
            </a:r>
          </a:p>
        </p:txBody>
      </p:sp>
      <p:pic>
        <p:nvPicPr>
          <p:cNvPr id="19" name="Picture 18" descr=" 19">
            <a:extLst>
              <a:ext uri="{FF2B5EF4-FFF2-40B4-BE49-F238E27FC236}">
                <a16:creationId xmlns:a16="http://schemas.microsoft.com/office/drawing/2014/main" id="{7B893A2A-C492-4FC4-AEA7-B07ACC1028E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559227" y="5090335"/>
            <a:ext cx="1130066" cy="844724"/>
          </a:xfrm>
          <a:prstGeom prst="rect">
            <a:avLst/>
          </a:prstGeom>
        </p:spPr>
      </p:pic>
      <p:pic>
        <p:nvPicPr>
          <p:cNvPr id="1026" name="Picture 2" descr=" 1026">
            <a:extLst>
              <a:ext uri="{FF2B5EF4-FFF2-40B4-BE49-F238E27FC236}">
                <a16:creationId xmlns:a16="http://schemas.microsoft.com/office/drawing/2014/main" id="{6252533A-6CD2-446A-B8C0-1D7E2E8078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9414" y="5100710"/>
            <a:ext cx="1920213" cy="768085"/>
          </a:xfrm>
          <a:prstGeom prst="rect">
            <a:avLst/>
          </a:prstGeom>
          <a:noFill/>
          <a:extLst>
            <a:ext uri="{909E8E84-426E-40DD-AFC4-6F175D3DCCD1}">
              <a14:hiddenFill xmlns:a14="http://schemas.microsoft.com/office/drawing/2010/main">
                <a:solidFill>
                  <a:srgbClr val="FFFFFF"/>
                </a:solidFill>
              </a14:hiddenFill>
            </a:ext>
          </a:extLst>
        </p:spPr>
      </p:pic>
      <p:sp>
        <p:nvSpPr>
          <p:cNvPr id="20" name="Arrow: Right 19" descr=" 20">
            <a:extLst>
              <a:ext uri="{FF2B5EF4-FFF2-40B4-BE49-F238E27FC236}">
                <a16:creationId xmlns:a16="http://schemas.microsoft.com/office/drawing/2014/main" id="{25309D3C-5ACC-45E3-9828-433A18787301}"/>
              </a:ext>
            </a:extLst>
          </p:cNvPr>
          <p:cNvSpPr/>
          <p:nvPr/>
        </p:nvSpPr>
        <p:spPr>
          <a:xfrm>
            <a:off x="605299" y="3525335"/>
            <a:ext cx="1810241" cy="611975"/>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TextBox 20" descr=" 21">
            <a:extLst>
              <a:ext uri="{FF2B5EF4-FFF2-40B4-BE49-F238E27FC236}">
                <a16:creationId xmlns:a16="http://schemas.microsoft.com/office/drawing/2014/main" id="{E49BD7FD-ECC4-4083-B770-A76C187E65D2}"/>
              </a:ext>
            </a:extLst>
          </p:cNvPr>
          <p:cNvSpPr txBox="1"/>
          <p:nvPr/>
        </p:nvSpPr>
        <p:spPr>
          <a:xfrm>
            <a:off x="655115" y="3645170"/>
            <a:ext cx="1231814" cy="369332"/>
          </a:xfrm>
          <a:prstGeom prst="rect">
            <a:avLst/>
          </a:prstGeom>
          <a:noFill/>
        </p:spPr>
        <p:txBody>
          <a:bodyPr wrap="square" rtlCol="0">
            <a:spAutoFit/>
          </a:bodyPr>
          <a:lstStyle/>
          <a:p>
            <a:r>
              <a:rPr lang="es-ES" dirty="0"/>
              <a:t>Eventos RT</a:t>
            </a:r>
          </a:p>
        </p:txBody>
      </p:sp>
      <p:sp>
        <p:nvSpPr>
          <p:cNvPr id="22" name="Arrow: Right 21" descr=" 22">
            <a:extLst>
              <a:ext uri="{FF2B5EF4-FFF2-40B4-BE49-F238E27FC236}">
                <a16:creationId xmlns:a16="http://schemas.microsoft.com/office/drawing/2014/main" id="{030DA39E-6BCE-45BD-9324-AF9823270563}"/>
              </a:ext>
            </a:extLst>
          </p:cNvPr>
          <p:cNvSpPr/>
          <p:nvPr/>
        </p:nvSpPr>
        <p:spPr>
          <a:xfrm>
            <a:off x="605299" y="2763395"/>
            <a:ext cx="1810241" cy="611975"/>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TextBox 22" descr=" 23">
            <a:extLst>
              <a:ext uri="{FF2B5EF4-FFF2-40B4-BE49-F238E27FC236}">
                <a16:creationId xmlns:a16="http://schemas.microsoft.com/office/drawing/2014/main" id="{3E2E9BA6-42B7-44AC-8D5E-4C71A5454A15}"/>
              </a:ext>
            </a:extLst>
          </p:cNvPr>
          <p:cNvSpPr txBox="1"/>
          <p:nvPr/>
        </p:nvSpPr>
        <p:spPr>
          <a:xfrm>
            <a:off x="662940" y="2889111"/>
            <a:ext cx="1481707" cy="369332"/>
          </a:xfrm>
          <a:prstGeom prst="rect">
            <a:avLst/>
          </a:prstGeom>
          <a:noFill/>
        </p:spPr>
        <p:txBody>
          <a:bodyPr wrap="square" rtlCol="0">
            <a:spAutoFit/>
          </a:bodyPr>
          <a:lstStyle/>
          <a:p>
            <a:r>
              <a:rPr lang="es-ES" dirty="0"/>
              <a:t>Eventos Batch</a:t>
            </a:r>
          </a:p>
        </p:txBody>
      </p:sp>
      <p:sp>
        <p:nvSpPr>
          <p:cNvPr id="3" name="Rectangle 2" descr=" 3">
            <a:extLst>
              <a:ext uri="{FF2B5EF4-FFF2-40B4-BE49-F238E27FC236}">
                <a16:creationId xmlns:a16="http://schemas.microsoft.com/office/drawing/2014/main" id="{C424666D-7C36-412F-88F8-2CEEA4DFA7A9}"/>
              </a:ext>
            </a:extLst>
          </p:cNvPr>
          <p:cNvSpPr/>
          <p:nvPr/>
        </p:nvSpPr>
        <p:spPr>
          <a:xfrm>
            <a:off x="2519217" y="1489140"/>
            <a:ext cx="6900900" cy="31819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descr=" 25">
            <a:extLst>
              <a:ext uri="{FF2B5EF4-FFF2-40B4-BE49-F238E27FC236}">
                <a16:creationId xmlns:a16="http://schemas.microsoft.com/office/drawing/2014/main" id="{1C7317B7-92FA-4AC5-9816-5240863F5D21}"/>
              </a:ext>
            </a:extLst>
          </p:cNvPr>
          <p:cNvSpPr/>
          <p:nvPr/>
        </p:nvSpPr>
        <p:spPr>
          <a:xfrm>
            <a:off x="2524853" y="4808219"/>
            <a:ext cx="6895264" cy="11722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 24">
            <a:extLst>
              <a:ext uri="{FF2B5EF4-FFF2-40B4-BE49-F238E27FC236}">
                <a16:creationId xmlns:a16="http://schemas.microsoft.com/office/drawing/2014/main" id="{924E92E9-B39E-4E10-9AEC-0B8AC61114CC}"/>
              </a:ext>
            </a:extLst>
          </p:cNvPr>
          <p:cNvPicPr>
            <a:picLocks noChangeAspect="1"/>
          </p:cNvPicPr>
          <p:nvPr/>
        </p:nvPicPr>
        <p:blipFill>
          <a:blip r:embed="rId7"/>
          <a:stretch>
            <a:fillRect/>
          </a:stretch>
        </p:blipFill>
        <p:spPr>
          <a:xfrm>
            <a:off x="2642343" y="2610292"/>
            <a:ext cx="1502938" cy="1072026"/>
          </a:xfrm>
          <a:prstGeom prst="rect">
            <a:avLst/>
          </a:prstGeom>
        </p:spPr>
      </p:pic>
      <p:pic>
        <p:nvPicPr>
          <p:cNvPr id="26" name="Picture 25" descr=" 26">
            <a:extLst>
              <a:ext uri="{FF2B5EF4-FFF2-40B4-BE49-F238E27FC236}">
                <a16:creationId xmlns:a16="http://schemas.microsoft.com/office/drawing/2014/main" id="{C267ED54-0CF7-47DC-BA13-A714BC4C6A83}"/>
              </a:ext>
            </a:extLst>
          </p:cNvPr>
          <p:cNvPicPr>
            <a:picLocks noChangeAspect="1"/>
          </p:cNvPicPr>
          <p:nvPr/>
        </p:nvPicPr>
        <p:blipFill>
          <a:blip r:embed="rId8"/>
          <a:stretch>
            <a:fillRect/>
          </a:stretch>
        </p:blipFill>
        <p:spPr>
          <a:xfrm>
            <a:off x="5219135" y="2495315"/>
            <a:ext cx="1605915" cy="1264836"/>
          </a:xfrm>
          <a:prstGeom prst="rect">
            <a:avLst/>
          </a:prstGeom>
        </p:spPr>
      </p:pic>
      <p:pic>
        <p:nvPicPr>
          <p:cNvPr id="27" name="Picture 26" descr=" 27">
            <a:extLst>
              <a:ext uri="{FF2B5EF4-FFF2-40B4-BE49-F238E27FC236}">
                <a16:creationId xmlns:a16="http://schemas.microsoft.com/office/drawing/2014/main" id="{D82A9E3D-8696-4783-8DC2-13C451DEC79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602110" y="2495315"/>
            <a:ext cx="1605915" cy="1204436"/>
          </a:xfrm>
          <a:prstGeom prst="rect">
            <a:avLst/>
          </a:prstGeom>
        </p:spPr>
      </p:pic>
      <p:sp>
        <p:nvSpPr>
          <p:cNvPr id="28" name="TextBox 27" descr=" 28">
            <a:extLst>
              <a:ext uri="{FF2B5EF4-FFF2-40B4-BE49-F238E27FC236}">
                <a16:creationId xmlns:a16="http://schemas.microsoft.com/office/drawing/2014/main" id="{C3F05AF8-FCFE-447C-BB0B-58D6640B672D}"/>
              </a:ext>
            </a:extLst>
          </p:cNvPr>
          <p:cNvSpPr txBox="1"/>
          <p:nvPr/>
        </p:nvSpPr>
        <p:spPr>
          <a:xfrm>
            <a:off x="2529843" y="3651643"/>
            <a:ext cx="1727937" cy="646331"/>
          </a:xfrm>
          <a:prstGeom prst="rect">
            <a:avLst/>
          </a:prstGeom>
          <a:noFill/>
        </p:spPr>
        <p:txBody>
          <a:bodyPr wrap="square" rtlCol="0">
            <a:spAutoFit/>
          </a:bodyPr>
          <a:lstStyle/>
          <a:p>
            <a:pPr algn="ctr"/>
            <a:r>
              <a:rPr lang="es-ES" dirty="0"/>
              <a:t>Tablas de Ingesta</a:t>
            </a:r>
            <a:endParaRPr lang="en-US" dirty="0"/>
          </a:p>
        </p:txBody>
      </p:sp>
      <p:sp>
        <p:nvSpPr>
          <p:cNvPr id="30" name="TextBox 29" descr=" 30">
            <a:extLst>
              <a:ext uri="{FF2B5EF4-FFF2-40B4-BE49-F238E27FC236}">
                <a16:creationId xmlns:a16="http://schemas.microsoft.com/office/drawing/2014/main" id="{4072A54A-92FC-4C3E-9675-8264491A0EF3}"/>
              </a:ext>
            </a:extLst>
          </p:cNvPr>
          <p:cNvSpPr txBox="1"/>
          <p:nvPr/>
        </p:nvSpPr>
        <p:spPr>
          <a:xfrm>
            <a:off x="4991227" y="3614690"/>
            <a:ext cx="1727937" cy="369332"/>
          </a:xfrm>
          <a:prstGeom prst="rect">
            <a:avLst/>
          </a:prstGeom>
          <a:noFill/>
        </p:spPr>
        <p:txBody>
          <a:bodyPr wrap="square" rtlCol="0">
            <a:spAutoFit/>
          </a:bodyPr>
          <a:lstStyle/>
          <a:p>
            <a:pPr algn="ctr"/>
            <a:r>
              <a:rPr lang="es-ES" dirty="0"/>
              <a:t>Tablas refinadas</a:t>
            </a:r>
            <a:endParaRPr lang="en-US" dirty="0"/>
          </a:p>
        </p:txBody>
      </p:sp>
      <p:sp>
        <p:nvSpPr>
          <p:cNvPr id="31" name="TextBox 30" descr=" 31">
            <a:extLst>
              <a:ext uri="{FF2B5EF4-FFF2-40B4-BE49-F238E27FC236}">
                <a16:creationId xmlns:a16="http://schemas.microsoft.com/office/drawing/2014/main" id="{DB80559E-6C76-44FB-A269-C8A5652A7191}"/>
              </a:ext>
            </a:extLst>
          </p:cNvPr>
          <p:cNvSpPr txBox="1"/>
          <p:nvPr/>
        </p:nvSpPr>
        <p:spPr>
          <a:xfrm>
            <a:off x="7452611" y="3668161"/>
            <a:ext cx="1727937" cy="646331"/>
          </a:xfrm>
          <a:prstGeom prst="rect">
            <a:avLst/>
          </a:prstGeom>
          <a:noFill/>
        </p:spPr>
        <p:txBody>
          <a:bodyPr wrap="square" rtlCol="0">
            <a:spAutoFit/>
          </a:bodyPr>
          <a:lstStyle/>
          <a:p>
            <a:pPr algn="ctr"/>
            <a:r>
              <a:rPr lang="es-ES" dirty="0"/>
              <a:t>Tablas de </a:t>
            </a:r>
            <a:r>
              <a:rPr lang="es-ES" dirty="0" err="1"/>
              <a:t>reporting</a:t>
            </a:r>
            <a:endParaRPr lang="en-US" dirty="0"/>
          </a:p>
        </p:txBody>
      </p:sp>
      <p:sp>
        <p:nvSpPr>
          <p:cNvPr id="32" name="Arrow: Right 31" descr=" 32">
            <a:extLst>
              <a:ext uri="{FF2B5EF4-FFF2-40B4-BE49-F238E27FC236}">
                <a16:creationId xmlns:a16="http://schemas.microsoft.com/office/drawing/2014/main" id="{D7141C49-5983-4AC7-B0C7-7AB9680758C8}"/>
              </a:ext>
            </a:extLst>
          </p:cNvPr>
          <p:cNvSpPr/>
          <p:nvPr/>
        </p:nvSpPr>
        <p:spPr>
          <a:xfrm>
            <a:off x="9569616" y="2913360"/>
            <a:ext cx="1606242" cy="611975"/>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TextBox 33" descr=" 34">
            <a:extLst>
              <a:ext uri="{FF2B5EF4-FFF2-40B4-BE49-F238E27FC236}">
                <a16:creationId xmlns:a16="http://schemas.microsoft.com/office/drawing/2014/main" id="{15E9D743-516A-4BAD-8A3C-1100E27800C4}"/>
              </a:ext>
            </a:extLst>
          </p:cNvPr>
          <p:cNvSpPr txBox="1"/>
          <p:nvPr/>
        </p:nvSpPr>
        <p:spPr>
          <a:xfrm>
            <a:off x="9509727" y="1613441"/>
            <a:ext cx="1809881" cy="923330"/>
          </a:xfrm>
          <a:prstGeom prst="rect">
            <a:avLst/>
          </a:prstGeom>
          <a:noFill/>
          <a:ln>
            <a:solidFill>
              <a:srgbClr val="00C8B4"/>
            </a:solidFill>
            <a:prstDash val="dash"/>
          </a:ln>
        </p:spPr>
        <p:txBody>
          <a:bodyPr wrap="square" rtlCol="0">
            <a:spAutoFit/>
          </a:bodyPr>
          <a:lstStyle>
            <a:defPPr>
              <a:defRPr lang="es-ES_tradnl"/>
            </a:defPPr>
            <a:lvl1pPr algn="ctr"/>
          </a:lstStyle>
          <a:p>
            <a:r>
              <a:rPr lang="es-ES" dirty="0"/>
              <a:t>Analítica y Machine </a:t>
            </a:r>
            <a:r>
              <a:rPr lang="es-ES" dirty="0" err="1"/>
              <a:t>Learning</a:t>
            </a:r>
            <a:endParaRPr lang="es-ES" dirty="0"/>
          </a:p>
        </p:txBody>
      </p:sp>
      <p:cxnSp>
        <p:nvCxnSpPr>
          <p:cNvPr id="35" name="Straight Arrow Connector 34" descr=" 35">
            <a:extLst>
              <a:ext uri="{FF2B5EF4-FFF2-40B4-BE49-F238E27FC236}">
                <a16:creationId xmlns:a16="http://schemas.microsoft.com/office/drawing/2014/main" id="{168CDCAF-B94B-4EC0-A406-DD6E82424A4B}"/>
              </a:ext>
            </a:extLst>
          </p:cNvPr>
          <p:cNvCxnSpPr>
            <a:cxnSpLocks/>
            <a:stCxn id="34" idx="2"/>
          </p:cNvCxnSpPr>
          <p:nvPr/>
        </p:nvCxnSpPr>
        <p:spPr>
          <a:xfrm>
            <a:off x="10414668" y="2536771"/>
            <a:ext cx="0" cy="514146"/>
          </a:xfrm>
          <a:prstGeom prst="straightConnector1">
            <a:avLst/>
          </a:prstGeom>
          <a:ln>
            <a:solidFill>
              <a:srgbClr val="00C8B4"/>
            </a:solidFill>
            <a:tailEnd type="triangle"/>
          </a:ln>
        </p:spPr>
        <p:style>
          <a:lnRef idx="1">
            <a:schemeClr val="accent1"/>
          </a:lnRef>
          <a:fillRef idx="0">
            <a:schemeClr val="accent1"/>
          </a:fillRef>
          <a:effectRef idx="0">
            <a:schemeClr val="accent1"/>
          </a:effectRef>
          <a:fontRef idx="minor">
            <a:schemeClr val="tx1"/>
          </a:fontRef>
        </p:style>
      </p:cxnSp>
      <p:sp>
        <p:nvSpPr>
          <p:cNvPr id="40" name="Arrow: Right 39" descr=" 40">
            <a:extLst>
              <a:ext uri="{FF2B5EF4-FFF2-40B4-BE49-F238E27FC236}">
                <a16:creationId xmlns:a16="http://schemas.microsoft.com/office/drawing/2014/main" id="{DC33F8F1-0B10-492A-A216-17F2F2A9EC0F}"/>
              </a:ext>
            </a:extLst>
          </p:cNvPr>
          <p:cNvSpPr/>
          <p:nvPr/>
        </p:nvSpPr>
        <p:spPr>
          <a:xfrm>
            <a:off x="4282186" y="3081681"/>
            <a:ext cx="785366" cy="177609"/>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Arrow: Right 41" descr=" 42">
            <a:extLst>
              <a:ext uri="{FF2B5EF4-FFF2-40B4-BE49-F238E27FC236}">
                <a16:creationId xmlns:a16="http://schemas.microsoft.com/office/drawing/2014/main" id="{3778E7B1-2B48-470C-80F7-E817EAD464B6}"/>
              </a:ext>
            </a:extLst>
          </p:cNvPr>
          <p:cNvSpPr/>
          <p:nvPr/>
        </p:nvSpPr>
        <p:spPr>
          <a:xfrm>
            <a:off x="6814335" y="3076269"/>
            <a:ext cx="785366" cy="177609"/>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Imagen 11" descr=" 29">
            <a:extLst>
              <a:ext uri="{FF2B5EF4-FFF2-40B4-BE49-F238E27FC236}">
                <a16:creationId xmlns:a16="http://schemas.microsoft.com/office/drawing/2014/main" id="{B614982A-79E0-4FF1-9BD7-A63B75D75203}"/>
              </a:ext>
            </a:extLst>
          </p:cNvPr>
          <p:cNvPicPr>
            <a:picLocks noChangeAspect="1"/>
          </p:cNvPicPr>
          <p:nvPr/>
        </p:nvPicPr>
        <p:blipFill>
          <a:blip r:embed="rId10"/>
          <a:stretch>
            <a:fillRect/>
          </a:stretch>
        </p:blipFill>
        <p:spPr>
          <a:xfrm>
            <a:off x="8216781" y="6158234"/>
            <a:ext cx="900987" cy="545091"/>
          </a:xfrm>
          <a:prstGeom prst="rect">
            <a:avLst/>
          </a:prstGeom>
        </p:spPr>
      </p:pic>
      <p:sp>
        <p:nvSpPr>
          <p:cNvPr id="33" name="TextBox 32" descr=" 33">
            <a:extLst>
              <a:ext uri="{FF2B5EF4-FFF2-40B4-BE49-F238E27FC236}">
                <a16:creationId xmlns:a16="http://schemas.microsoft.com/office/drawing/2014/main" id="{62F58313-B77D-4FA6-9C8B-43A99CA75C6F}"/>
              </a:ext>
            </a:extLst>
          </p:cNvPr>
          <p:cNvSpPr txBox="1"/>
          <p:nvPr/>
        </p:nvSpPr>
        <p:spPr>
          <a:xfrm>
            <a:off x="9719533" y="3040367"/>
            <a:ext cx="1231814" cy="369332"/>
          </a:xfrm>
          <a:prstGeom prst="rect">
            <a:avLst/>
          </a:prstGeom>
          <a:noFill/>
        </p:spPr>
        <p:txBody>
          <a:bodyPr wrap="square" rtlCol="0">
            <a:spAutoFit/>
          </a:bodyPr>
          <a:lstStyle/>
          <a:p>
            <a:r>
              <a:rPr lang="es-ES" dirty="0"/>
              <a:t>Resultados</a:t>
            </a:r>
          </a:p>
        </p:txBody>
      </p:sp>
    </p:spTree>
    <p:extLst>
      <p:ext uri="{BB962C8B-B14F-4D97-AF65-F5344CB8AC3E}">
        <p14:creationId xmlns:p14="http://schemas.microsoft.com/office/powerpoint/2010/main" val="3802796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BCC7E-6740-4CB7-BE0E-76366F520E47}"/>
              </a:ext>
            </a:extLst>
          </p:cNvPr>
          <p:cNvSpPr>
            <a:spLocks noGrp="1"/>
          </p:cNvSpPr>
          <p:nvPr>
            <p:ph type="title"/>
          </p:nvPr>
        </p:nvSpPr>
        <p:spPr/>
        <p:txBody>
          <a:bodyPr/>
          <a:lstStyle/>
          <a:p>
            <a:r>
              <a:rPr lang="es-ES" dirty="0"/>
              <a:t>Ventajas</a:t>
            </a:r>
          </a:p>
        </p:txBody>
      </p:sp>
      <p:sp>
        <p:nvSpPr>
          <p:cNvPr id="14" name="Rectángulo 6">
            <a:extLst>
              <a:ext uri="{FF2B5EF4-FFF2-40B4-BE49-F238E27FC236}">
                <a16:creationId xmlns:a16="http://schemas.microsoft.com/office/drawing/2014/main" id="{2051DEB9-54A8-4CA6-B748-74137849047F}"/>
              </a:ext>
            </a:extLst>
          </p:cNvPr>
          <p:cNvSpPr/>
          <p:nvPr/>
        </p:nvSpPr>
        <p:spPr>
          <a:xfrm>
            <a:off x="510651" y="5774314"/>
            <a:ext cx="639582"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7</a:t>
            </a:r>
          </a:p>
        </p:txBody>
      </p:sp>
      <p:pic>
        <p:nvPicPr>
          <p:cNvPr id="15" name="Picture 2" descr="Resultado de imagen de logo Ikerlan">
            <a:extLst>
              <a:ext uri="{FF2B5EF4-FFF2-40B4-BE49-F238E27FC236}">
                <a16:creationId xmlns:a16="http://schemas.microsoft.com/office/drawing/2014/main" id="{33D9F45B-E04A-49D2-8880-506A31A5F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984"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sp>
        <p:nvSpPr>
          <p:cNvPr id="29" name="Content Placeholder 2">
            <a:extLst>
              <a:ext uri="{FF2B5EF4-FFF2-40B4-BE49-F238E27FC236}">
                <a16:creationId xmlns:a16="http://schemas.microsoft.com/office/drawing/2014/main" id="{799166C3-CAC0-4F18-8DAE-03D33662CF15}"/>
              </a:ext>
            </a:extLst>
          </p:cNvPr>
          <p:cNvSpPr>
            <a:spLocks noGrp="1"/>
          </p:cNvSpPr>
          <p:nvPr>
            <p:ph idx="1"/>
          </p:nvPr>
        </p:nvSpPr>
        <p:spPr>
          <a:xfrm>
            <a:off x="623392" y="1779555"/>
            <a:ext cx="10972800" cy="4525963"/>
          </a:xfrm>
        </p:spPr>
        <p:txBody>
          <a:bodyPr/>
          <a:lstStyle/>
          <a:p>
            <a:pPr marL="457200" indent="-457200">
              <a:buFont typeface="Arial" panose="020B0604020202020204" pitchFamily="34" charset="0"/>
              <a:buChar char="•"/>
            </a:pPr>
            <a:r>
              <a:rPr lang="es-ES" sz="3200" dirty="0"/>
              <a:t>Forzar </a:t>
            </a:r>
            <a:r>
              <a:rPr lang="es-ES" sz="3200" dirty="0" err="1"/>
              <a:t>checkeos</a:t>
            </a:r>
            <a:r>
              <a:rPr lang="es-ES" sz="3200" dirty="0"/>
              <a:t> de </a:t>
            </a:r>
            <a:r>
              <a:rPr lang="es-ES" sz="3200" b="1" dirty="0"/>
              <a:t>calidad de los datos</a:t>
            </a:r>
            <a:r>
              <a:rPr lang="es-ES" sz="3200" dirty="0"/>
              <a:t>. </a:t>
            </a:r>
          </a:p>
          <a:p>
            <a:pPr marL="457200" indent="-457200">
              <a:buFont typeface="Arial" panose="020B0604020202020204" pitchFamily="34" charset="0"/>
              <a:buChar char="•"/>
            </a:pPr>
            <a:endParaRPr lang="es-ES" sz="3200" dirty="0"/>
          </a:p>
          <a:p>
            <a:pPr marL="457200" indent="-457200">
              <a:buFont typeface="Arial" panose="020B0604020202020204" pitchFamily="34" charset="0"/>
              <a:buChar char="•"/>
            </a:pPr>
            <a:r>
              <a:rPr lang="es-ES" sz="3200" b="1" dirty="0"/>
              <a:t>Consistencia</a:t>
            </a:r>
            <a:r>
              <a:rPr lang="es-ES" sz="3200" dirty="0"/>
              <a:t>, mezclar </a:t>
            </a:r>
            <a:r>
              <a:rPr lang="es-ES" sz="3200" dirty="0" err="1"/>
              <a:t>bath</a:t>
            </a:r>
            <a:r>
              <a:rPr lang="es-ES" sz="3200" dirty="0"/>
              <a:t> y </a:t>
            </a:r>
            <a:r>
              <a:rPr lang="es-ES" sz="3200" dirty="0" err="1"/>
              <a:t>streaming</a:t>
            </a:r>
            <a:r>
              <a:rPr lang="es-ES" sz="3200" dirty="0"/>
              <a:t>.</a:t>
            </a:r>
          </a:p>
          <a:p>
            <a:pPr marL="457200" indent="-457200">
              <a:buFont typeface="Arial" panose="020B0604020202020204" pitchFamily="34" charset="0"/>
              <a:buChar char="•"/>
            </a:pPr>
            <a:endParaRPr lang="es-ES" sz="3200" dirty="0"/>
          </a:p>
          <a:p>
            <a:pPr marL="457200" indent="-457200">
              <a:buFont typeface="Arial" panose="020B0604020202020204" pitchFamily="34" charset="0"/>
              <a:buChar char="•"/>
            </a:pPr>
            <a:r>
              <a:rPr lang="es-ES" sz="3200" b="1" dirty="0"/>
              <a:t>Atomicidad</a:t>
            </a:r>
            <a:r>
              <a:rPr lang="es-ES" sz="3200" dirty="0"/>
              <a:t>, un trabajo acaba o no. </a:t>
            </a:r>
          </a:p>
          <a:p>
            <a:pPr marL="457200" indent="-457200">
              <a:buFont typeface="Arial" panose="020B0604020202020204" pitchFamily="34" charset="0"/>
              <a:buChar char="•"/>
            </a:pPr>
            <a:endParaRPr lang="es-ES" sz="3200" dirty="0"/>
          </a:p>
          <a:p>
            <a:pPr marL="457200" indent="-457200">
              <a:buFont typeface="Arial" panose="020B0604020202020204" pitchFamily="34" charset="0"/>
              <a:buChar char="•"/>
            </a:pPr>
            <a:r>
              <a:rPr lang="es-ES" sz="3200" b="1" dirty="0"/>
              <a:t>Open </a:t>
            </a:r>
            <a:r>
              <a:rPr lang="es-ES" sz="3200" b="1" dirty="0" err="1"/>
              <a:t>Source</a:t>
            </a:r>
            <a:r>
              <a:rPr lang="es-ES" sz="3200" dirty="0"/>
              <a:t>.</a:t>
            </a:r>
          </a:p>
          <a:p>
            <a:pPr marL="457200" indent="-457200">
              <a:buFont typeface="Arial" panose="020B0604020202020204" pitchFamily="34" charset="0"/>
              <a:buChar char="•"/>
            </a:pPr>
            <a:endParaRPr lang="es-ES" sz="3200" dirty="0"/>
          </a:p>
          <a:p>
            <a:pPr marL="457200" indent="-457200">
              <a:buFont typeface="Arial" panose="020B0604020202020204" pitchFamily="34" charset="0"/>
              <a:buChar char="•"/>
            </a:pPr>
            <a:endParaRPr lang="es-ES" sz="3200" dirty="0"/>
          </a:p>
          <a:p>
            <a:pPr marL="457200" indent="-457200">
              <a:buFont typeface="Arial" panose="020B0604020202020204" pitchFamily="34" charset="0"/>
              <a:buChar char="•"/>
            </a:pPr>
            <a:endParaRPr lang="es-ES" b="1" dirty="0"/>
          </a:p>
        </p:txBody>
      </p:sp>
      <p:pic>
        <p:nvPicPr>
          <p:cNvPr id="6" name="Imagen 11">
            <a:extLst>
              <a:ext uri="{FF2B5EF4-FFF2-40B4-BE49-F238E27FC236}">
                <a16:creationId xmlns:a16="http://schemas.microsoft.com/office/drawing/2014/main" id="{369722AE-DCA7-4334-BB83-D5A89C52220A}"/>
              </a:ext>
            </a:extLst>
          </p:cNvPr>
          <p:cNvPicPr>
            <a:picLocks noChangeAspect="1"/>
          </p:cNvPicPr>
          <p:nvPr/>
        </p:nvPicPr>
        <p:blipFill>
          <a:blip r:embed="rId4"/>
          <a:stretch>
            <a:fillRect/>
          </a:stretch>
        </p:blipFill>
        <p:spPr>
          <a:xfrm>
            <a:off x="8216781" y="6158234"/>
            <a:ext cx="900987" cy="545091"/>
          </a:xfrm>
          <a:prstGeom prst="rect">
            <a:avLst/>
          </a:prstGeom>
        </p:spPr>
      </p:pic>
    </p:spTree>
    <p:extLst>
      <p:ext uri="{BB962C8B-B14F-4D97-AF65-F5344CB8AC3E}">
        <p14:creationId xmlns:p14="http://schemas.microsoft.com/office/powerpoint/2010/main" val="2569179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13A47-BDD3-46DF-80E6-3BD67A4012A8}"/>
              </a:ext>
            </a:extLst>
          </p:cNvPr>
          <p:cNvSpPr>
            <a:spLocks noGrp="1"/>
          </p:cNvSpPr>
          <p:nvPr>
            <p:ph type="title"/>
          </p:nvPr>
        </p:nvSpPr>
        <p:spPr/>
        <p:txBody>
          <a:bodyPr/>
          <a:lstStyle/>
          <a:p>
            <a:r>
              <a:rPr lang="es-ES" dirty="0"/>
              <a:t>¿Aún así podemos mejorar?</a:t>
            </a:r>
            <a:endParaRPr lang="en-US" dirty="0"/>
          </a:p>
        </p:txBody>
      </p:sp>
      <p:sp>
        <p:nvSpPr>
          <p:cNvPr id="5" name="Content Placeholder 2">
            <a:extLst>
              <a:ext uri="{FF2B5EF4-FFF2-40B4-BE49-F238E27FC236}">
                <a16:creationId xmlns:a16="http://schemas.microsoft.com/office/drawing/2014/main" id="{EC57A958-547F-407E-B364-CE33742D985A}"/>
              </a:ext>
            </a:extLst>
          </p:cNvPr>
          <p:cNvSpPr>
            <a:spLocks noGrp="1"/>
          </p:cNvSpPr>
          <p:nvPr>
            <p:ph idx="1"/>
          </p:nvPr>
        </p:nvSpPr>
        <p:spPr>
          <a:xfrm>
            <a:off x="411480" y="1220788"/>
            <a:ext cx="11185208" cy="4525962"/>
          </a:xfrm>
        </p:spPr>
        <p:txBody>
          <a:bodyPr/>
          <a:lstStyle/>
          <a:p>
            <a:endParaRPr lang="es-ES" dirty="0"/>
          </a:p>
          <a:p>
            <a:endParaRPr lang="es-ES" dirty="0"/>
          </a:p>
          <a:p>
            <a:pPr algn="ctr"/>
            <a:r>
              <a:rPr lang="es-ES" sz="5400" b="1" dirty="0"/>
              <a:t>Sin embargo…</a:t>
            </a:r>
          </a:p>
          <a:p>
            <a:pPr algn="ctr"/>
            <a:endParaRPr lang="es-ES" sz="5400" b="1" dirty="0"/>
          </a:p>
          <a:p>
            <a:pPr algn="ctr"/>
            <a:r>
              <a:rPr lang="es-ES" sz="5400" dirty="0"/>
              <a:t>¿Cómo gestiono </a:t>
            </a:r>
            <a:r>
              <a:rPr lang="es-ES" sz="5400" b="1" dirty="0"/>
              <a:t>capacidad </a:t>
            </a:r>
            <a:r>
              <a:rPr lang="es-ES" sz="5400" dirty="0"/>
              <a:t>y </a:t>
            </a:r>
            <a:r>
              <a:rPr lang="es-ES" sz="5400" b="1" dirty="0"/>
              <a:t>computo</a:t>
            </a:r>
            <a:r>
              <a:rPr lang="es-ES" sz="5400" dirty="0"/>
              <a:t>?</a:t>
            </a:r>
          </a:p>
          <a:p>
            <a:pPr algn="ctr"/>
            <a:endParaRPr lang="es-ES" sz="5400" dirty="0"/>
          </a:p>
          <a:p>
            <a:pPr algn="ctr"/>
            <a:endParaRPr lang="es-ES" sz="5400" dirty="0"/>
          </a:p>
        </p:txBody>
      </p:sp>
      <p:sp>
        <p:nvSpPr>
          <p:cNvPr id="6" name="Rectángulo 6">
            <a:extLst>
              <a:ext uri="{FF2B5EF4-FFF2-40B4-BE49-F238E27FC236}">
                <a16:creationId xmlns:a16="http://schemas.microsoft.com/office/drawing/2014/main" id="{0DBB1499-6CD8-4DBC-A2F9-CFB782AB0D9E}"/>
              </a:ext>
            </a:extLst>
          </p:cNvPr>
          <p:cNvSpPr/>
          <p:nvPr/>
        </p:nvSpPr>
        <p:spPr>
          <a:xfrm>
            <a:off x="510651" y="5774314"/>
            <a:ext cx="639582"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8</a:t>
            </a:r>
          </a:p>
        </p:txBody>
      </p:sp>
      <p:pic>
        <p:nvPicPr>
          <p:cNvPr id="7" name="Picture 2" descr="Resultado de imagen de logo Ikerlan">
            <a:extLst>
              <a:ext uri="{FF2B5EF4-FFF2-40B4-BE49-F238E27FC236}">
                <a16:creationId xmlns:a16="http://schemas.microsoft.com/office/drawing/2014/main" id="{4C80A2C6-6D43-4683-A349-F8FD59AA6A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984"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11">
            <a:extLst>
              <a:ext uri="{FF2B5EF4-FFF2-40B4-BE49-F238E27FC236}">
                <a16:creationId xmlns:a16="http://schemas.microsoft.com/office/drawing/2014/main" id="{9DED2418-8BBC-45E0-AE57-187ECEEAEBF1}"/>
              </a:ext>
            </a:extLst>
          </p:cNvPr>
          <p:cNvPicPr>
            <a:picLocks noChangeAspect="1"/>
          </p:cNvPicPr>
          <p:nvPr/>
        </p:nvPicPr>
        <p:blipFill>
          <a:blip r:embed="rId3"/>
          <a:stretch>
            <a:fillRect/>
          </a:stretch>
        </p:blipFill>
        <p:spPr>
          <a:xfrm>
            <a:off x="8216781" y="6158234"/>
            <a:ext cx="900987" cy="545091"/>
          </a:xfrm>
          <a:prstGeom prst="rect">
            <a:avLst/>
          </a:prstGeom>
        </p:spPr>
      </p:pic>
    </p:spTree>
    <p:extLst>
      <p:ext uri="{BB962C8B-B14F-4D97-AF65-F5344CB8AC3E}">
        <p14:creationId xmlns:p14="http://schemas.microsoft.com/office/powerpoint/2010/main" val="354294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510651" y="5774314"/>
            <a:ext cx="639582"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1</a:t>
            </a:r>
          </a:p>
        </p:txBody>
      </p:sp>
      <p:pic>
        <p:nvPicPr>
          <p:cNvPr id="5" name="Picture 2" descr="Resultado de imagen de logo Ikerlan">
            <a:extLst>
              <a:ext uri="{FF2B5EF4-FFF2-40B4-BE49-F238E27FC236}">
                <a16:creationId xmlns:a16="http://schemas.microsoft.com/office/drawing/2014/main" id="{E85CE10D-0497-4F6A-9EC8-F257DD6CE5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984"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4B43437-A755-4B2D-A299-4B34DA079D4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B7F0A526-15C6-4D19-A535-FB68381F3020}"/>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s-ES" altLang="es-ES" sz="1800" b="0" i="0" u="none" strike="noStrike" cap="none" normalizeH="0" baseline="0">
              <a:ln>
                <a:noFill/>
              </a:ln>
              <a:solidFill>
                <a:schemeClr val="tx1"/>
              </a:solidFill>
              <a:effectLst/>
              <a:latin typeface="Arial" panose="020B0604020202020204" pitchFamily="34" charset="0"/>
            </a:endParaRPr>
          </a:p>
        </p:txBody>
      </p:sp>
      <p:pic>
        <p:nvPicPr>
          <p:cNvPr id="10" name="Imagen 7">
            <a:extLst>
              <a:ext uri="{FF2B5EF4-FFF2-40B4-BE49-F238E27FC236}">
                <a16:creationId xmlns:a16="http://schemas.microsoft.com/office/drawing/2014/main" id="{1AA9CDB1-272B-4D45-BEB8-9147DDB6FA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6418" y="3429000"/>
            <a:ext cx="940312" cy="940312"/>
          </a:xfrm>
          <a:prstGeom prst="rect">
            <a:avLst/>
          </a:prstGeom>
        </p:spPr>
      </p:pic>
      <p:pic>
        <p:nvPicPr>
          <p:cNvPr id="11" name="image33.png">
            <a:extLst>
              <a:ext uri="{FF2B5EF4-FFF2-40B4-BE49-F238E27FC236}">
                <a16:creationId xmlns:a16="http://schemas.microsoft.com/office/drawing/2014/main" id="{9A8D96F5-EAA3-433E-B304-C7B484187545}"/>
              </a:ext>
            </a:extLst>
          </p:cNvPr>
          <p:cNvPicPr/>
          <p:nvPr/>
        </p:nvPicPr>
        <p:blipFill>
          <a:blip r:embed="rId4" cstate="print">
            <a:extLst/>
          </a:blip>
          <a:stretch>
            <a:fillRect/>
          </a:stretch>
        </p:blipFill>
        <p:spPr>
          <a:xfrm>
            <a:off x="6689339" y="2196305"/>
            <a:ext cx="701164" cy="499434"/>
          </a:xfrm>
          <a:prstGeom prst="rect">
            <a:avLst/>
          </a:prstGeom>
          <a:ln w="12700">
            <a:miter lim="400000"/>
          </a:ln>
        </p:spPr>
      </p:pic>
      <p:pic>
        <p:nvPicPr>
          <p:cNvPr id="12" name="image20.png">
            <a:extLst>
              <a:ext uri="{FF2B5EF4-FFF2-40B4-BE49-F238E27FC236}">
                <a16:creationId xmlns:a16="http://schemas.microsoft.com/office/drawing/2014/main" id="{24C4E196-E710-4BC6-BA04-81C8B9AAA5A0}"/>
              </a:ext>
            </a:extLst>
          </p:cNvPr>
          <p:cNvPicPr/>
          <p:nvPr/>
        </p:nvPicPr>
        <p:blipFill>
          <a:blip r:embed="rId5" cstate="print">
            <a:extLst/>
          </a:blip>
          <a:stretch>
            <a:fillRect/>
          </a:stretch>
        </p:blipFill>
        <p:spPr>
          <a:xfrm>
            <a:off x="8039336" y="1848703"/>
            <a:ext cx="835046" cy="438152"/>
          </a:xfrm>
          <a:prstGeom prst="rect">
            <a:avLst/>
          </a:prstGeom>
          <a:ln w="12700">
            <a:miter lim="400000"/>
          </a:ln>
        </p:spPr>
      </p:pic>
      <p:pic>
        <p:nvPicPr>
          <p:cNvPr id="13" name="Picture 12" descr="Resultado de imagen de hadoop hdfs">
            <a:hlinkClick r:id="rId6"/>
            <a:extLst>
              <a:ext uri="{FF2B5EF4-FFF2-40B4-BE49-F238E27FC236}">
                <a16:creationId xmlns:a16="http://schemas.microsoft.com/office/drawing/2014/main" id="{A0559433-3AFB-43DC-9027-18E1F3D65CD4}"/>
              </a:ext>
            </a:extLst>
          </p:cNvPr>
          <p:cNvPicPr>
            <a:picLocks noChangeAspect="1" noChangeArrowheads="1"/>
          </p:cNvPicPr>
          <p:nvPr/>
        </p:nvPicPr>
        <p:blipFill>
          <a:blip r:embed="rId7" cstate="print"/>
          <a:srcRect/>
          <a:stretch>
            <a:fillRect/>
          </a:stretch>
        </p:blipFill>
        <p:spPr bwMode="auto">
          <a:xfrm>
            <a:off x="9810990" y="768234"/>
            <a:ext cx="1143000" cy="1143001"/>
          </a:xfrm>
          <a:prstGeom prst="rect">
            <a:avLst/>
          </a:prstGeom>
          <a:noFill/>
        </p:spPr>
      </p:pic>
      <p:pic>
        <p:nvPicPr>
          <p:cNvPr id="14" name="image21.png">
            <a:extLst>
              <a:ext uri="{FF2B5EF4-FFF2-40B4-BE49-F238E27FC236}">
                <a16:creationId xmlns:a16="http://schemas.microsoft.com/office/drawing/2014/main" id="{8FEFAD21-A195-466E-87BD-3F5EEF3F72CA}"/>
              </a:ext>
            </a:extLst>
          </p:cNvPr>
          <p:cNvPicPr/>
          <p:nvPr/>
        </p:nvPicPr>
        <p:blipFill>
          <a:blip r:embed="rId8" cstate="print">
            <a:extLst/>
          </a:blip>
          <a:stretch>
            <a:fillRect/>
          </a:stretch>
        </p:blipFill>
        <p:spPr>
          <a:xfrm>
            <a:off x="4633239" y="1211711"/>
            <a:ext cx="1000132" cy="571504"/>
          </a:xfrm>
          <a:prstGeom prst="rect">
            <a:avLst/>
          </a:prstGeom>
          <a:ln w="12700">
            <a:miter lim="400000"/>
          </a:ln>
        </p:spPr>
      </p:pic>
      <p:pic>
        <p:nvPicPr>
          <p:cNvPr id="15" name="Picture 14" descr="Resultado de imagen de mesos">
            <a:hlinkClick r:id="rId9"/>
            <a:extLst>
              <a:ext uri="{FF2B5EF4-FFF2-40B4-BE49-F238E27FC236}">
                <a16:creationId xmlns:a16="http://schemas.microsoft.com/office/drawing/2014/main" id="{576C0236-26D1-49F8-AE29-0E026043D287}"/>
              </a:ext>
            </a:extLst>
          </p:cNvPr>
          <p:cNvPicPr>
            <a:picLocks noChangeAspect="1" noChangeArrowheads="1"/>
          </p:cNvPicPr>
          <p:nvPr/>
        </p:nvPicPr>
        <p:blipFill>
          <a:blip r:embed="rId10" cstate="print"/>
          <a:srcRect/>
          <a:stretch>
            <a:fillRect/>
          </a:stretch>
        </p:blipFill>
        <p:spPr bwMode="auto">
          <a:xfrm>
            <a:off x="7928395" y="1134014"/>
            <a:ext cx="1081157" cy="393043"/>
          </a:xfrm>
          <a:prstGeom prst="rect">
            <a:avLst/>
          </a:prstGeom>
          <a:noFill/>
        </p:spPr>
      </p:pic>
      <p:pic>
        <p:nvPicPr>
          <p:cNvPr id="16" name="Picture 15" descr="Resultado de imagen de heron twitter">
            <a:hlinkClick r:id="rId11"/>
            <a:extLst>
              <a:ext uri="{FF2B5EF4-FFF2-40B4-BE49-F238E27FC236}">
                <a16:creationId xmlns:a16="http://schemas.microsoft.com/office/drawing/2014/main" id="{9D3A3339-9290-46AB-8A53-76E9A6702D0C}"/>
              </a:ext>
            </a:extLst>
          </p:cNvPr>
          <p:cNvPicPr>
            <a:picLocks noChangeAspect="1" noChangeArrowheads="1"/>
          </p:cNvPicPr>
          <p:nvPr/>
        </p:nvPicPr>
        <p:blipFill>
          <a:blip r:embed="rId12" cstate="print"/>
          <a:srcRect/>
          <a:stretch>
            <a:fillRect/>
          </a:stretch>
        </p:blipFill>
        <p:spPr bwMode="auto">
          <a:xfrm>
            <a:off x="4410700" y="2376595"/>
            <a:ext cx="1109662" cy="385598"/>
          </a:xfrm>
          <a:prstGeom prst="rect">
            <a:avLst/>
          </a:prstGeom>
          <a:noFill/>
        </p:spPr>
      </p:pic>
      <p:pic>
        <p:nvPicPr>
          <p:cNvPr id="17" name="Picture 16" descr="Resultado de imagen de apache nifi">
            <a:hlinkClick r:id="rId13"/>
            <a:extLst>
              <a:ext uri="{FF2B5EF4-FFF2-40B4-BE49-F238E27FC236}">
                <a16:creationId xmlns:a16="http://schemas.microsoft.com/office/drawing/2014/main" id="{22E2ACE2-7939-4589-B561-1A99E3FF24F7}"/>
              </a:ext>
            </a:extLst>
          </p:cNvPr>
          <p:cNvPicPr>
            <a:picLocks noChangeAspect="1" noChangeArrowheads="1"/>
          </p:cNvPicPr>
          <p:nvPr/>
        </p:nvPicPr>
        <p:blipFill>
          <a:blip r:embed="rId14" cstate="print"/>
          <a:srcRect/>
          <a:stretch>
            <a:fillRect/>
          </a:stretch>
        </p:blipFill>
        <p:spPr bwMode="auto">
          <a:xfrm>
            <a:off x="5633371" y="1805632"/>
            <a:ext cx="895368" cy="550996"/>
          </a:xfrm>
          <a:prstGeom prst="rect">
            <a:avLst/>
          </a:prstGeom>
          <a:noFill/>
        </p:spPr>
      </p:pic>
      <p:sp>
        <p:nvSpPr>
          <p:cNvPr id="18" name="object 30">
            <a:extLst>
              <a:ext uri="{FF2B5EF4-FFF2-40B4-BE49-F238E27FC236}">
                <a16:creationId xmlns:a16="http://schemas.microsoft.com/office/drawing/2014/main" id="{2E610C25-FCC4-48BA-BE08-EFEB773B9BCB}"/>
              </a:ext>
            </a:extLst>
          </p:cNvPr>
          <p:cNvSpPr/>
          <p:nvPr/>
        </p:nvSpPr>
        <p:spPr>
          <a:xfrm>
            <a:off x="491562" y="2767968"/>
            <a:ext cx="454152" cy="455675"/>
          </a:xfrm>
          <a:prstGeom prst="rect">
            <a:avLst/>
          </a:prstGeom>
          <a:blipFill>
            <a:blip r:embed="rId15" cstate="print"/>
            <a:stretch>
              <a:fillRect/>
            </a:stretch>
          </a:blipFill>
        </p:spPr>
        <p:txBody>
          <a:bodyPr wrap="square" lIns="0" tIns="0" rIns="0" bIns="0" rtlCol="0"/>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CuadroTexto 1">
            <a:extLst>
              <a:ext uri="{FF2B5EF4-FFF2-40B4-BE49-F238E27FC236}">
                <a16:creationId xmlns:a16="http://schemas.microsoft.com/office/drawing/2014/main" id="{484912F7-5352-4074-A967-970919EE04C0}"/>
              </a:ext>
            </a:extLst>
          </p:cNvPr>
          <p:cNvSpPr txBox="1"/>
          <p:nvPr/>
        </p:nvSpPr>
        <p:spPr>
          <a:xfrm>
            <a:off x="852590" y="2675159"/>
            <a:ext cx="2011007" cy="1107996"/>
          </a:xfrm>
          <a:prstGeom prst="rect">
            <a:avLst/>
          </a:prstGeom>
          <a:noFill/>
        </p:spPr>
        <p:txBody>
          <a:bodyPr wrap="square" rtlCol="0">
            <a:spAutoFit/>
          </a:bodyPr>
          <a:lstStyle/>
          <a:p>
            <a:r>
              <a:rPr lang="es-ES" sz="1600" dirty="0">
                <a:latin typeface="Museo Sans 300" panose="02000000000000000000" pitchFamily="50" charset="0"/>
              </a:rPr>
              <a:t>@Neuw84</a:t>
            </a:r>
          </a:p>
          <a:p>
            <a:r>
              <a:rPr lang="es-ES" sz="1600" dirty="0">
                <a:latin typeface="Museo Sans 300" panose="02000000000000000000" pitchFamily="50" charset="0"/>
              </a:rPr>
              <a:t>@</a:t>
            </a:r>
            <a:r>
              <a:rPr lang="es-ES" sz="1600" dirty="0" err="1"/>
              <a:t>IKERLANofficial</a:t>
            </a:r>
            <a:endParaRPr lang="es-ES" sz="1600" dirty="0"/>
          </a:p>
          <a:p>
            <a:br>
              <a:rPr lang="es-ES" sz="1600" dirty="0"/>
            </a:br>
            <a:endParaRPr lang="es-ES" sz="1600" dirty="0">
              <a:latin typeface="Museo Sans 300" panose="02000000000000000000" pitchFamily="50" charset="0"/>
            </a:endParaRPr>
          </a:p>
        </p:txBody>
      </p:sp>
      <p:sp>
        <p:nvSpPr>
          <p:cNvPr id="20" name="CuadroTexto 42">
            <a:extLst>
              <a:ext uri="{FF2B5EF4-FFF2-40B4-BE49-F238E27FC236}">
                <a16:creationId xmlns:a16="http://schemas.microsoft.com/office/drawing/2014/main" id="{96F80FA3-C350-4AEE-A8AC-70A7E8A243CE}"/>
              </a:ext>
            </a:extLst>
          </p:cNvPr>
          <p:cNvSpPr txBox="1"/>
          <p:nvPr/>
        </p:nvSpPr>
        <p:spPr>
          <a:xfrm>
            <a:off x="580271" y="4380915"/>
            <a:ext cx="2385353" cy="338554"/>
          </a:xfrm>
          <a:prstGeom prst="rect">
            <a:avLst/>
          </a:prstGeom>
          <a:noFill/>
        </p:spPr>
        <p:txBody>
          <a:bodyPr wrap="square" rtlCol="0">
            <a:spAutoFit/>
          </a:bodyPr>
          <a:lstStyle/>
          <a:p>
            <a:r>
              <a:rPr lang="es-ES" sz="1600" dirty="0">
                <a:latin typeface="Museo Sans 300" panose="02000000000000000000" pitchFamily="50" charset="0"/>
              </a:rPr>
              <a:t>Ángel Conde Manjón</a:t>
            </a:r>
          </a:p>
        </p:txBody>
      </p:sp>
      <p:cxnSp>
        <p:nvCxnSpPr>
          <p:cNvPr id="21" name="Conector recto 4">
            <a:extLst>
              <a:ext uri="{FF2B5EF4-FFF2-40B4-BE49-F238E27FC236}">
                <a16:creationId xmlns:a16="http://schemas.microsoft.com/office/drawing/2014/main" id="{02DE5E8B-38DA-4218-9039-714C2E893C9E}"/>
              </a:ext>
            </a:extLst>
          </p:cNvPr>
          <p:cNvCxnSpPr/>
          <p:nvPr/>
        </p:nvCxnSpPr>
        <p:spPr>
          <a:xfrm>
            <a:off x="2513141" y="2641456"/>
            <a:ext cx="0" cy="2010764"/>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4" descr="Resultado de imaxes para apache flink">
            <a:extLst>
              <a:ext uri="{FF2B5EF4-FFF2-40B4-BE49-F238E27FC236}">
                <a16:creationId xmlns:a16="http://schemas.microsoft.com/office/drawing/2014/main" id="{128EC338-4ACF-4DB1-BA89-5F0EA5225EB9}"/>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47320" y="1911235"/>
            <a:ext cx="991702" cy="51010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Resultado de imaxes para tensorflow">
            <a:extLst>
              <a:ext uri="{FF2B5EF4-FFF2-40B4-BE49-F238E27FC236}">
                <a16:creationId xmlns:a16="http://schemas.microsoft.com/office/drawing/2014/main" id="{0C1460B7-CC80-4B82-A511-D2A983FCA979}"/>
              </a:ext>
            </a:extLst>
          </p:cNvPr>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63441" y="2027335"/>
            <a:ext cx="1433813" cy="806520"/>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1">
            <a:extLst>
              <a:ext uri="{FF2B5EF4-FFF2-40B4-BE49-F238E27FC236}">
                <a16:creationId xmlns:a16="http://schemas.microsoft.com/office/drawing/2014/main" id="{4A19EE0D-9FD5-4F4C-B0D0-FFC100E9173C}"/>
              </a:ext>
            </a:extLst>
          </p:cNvPr>
          <p:cNvSpPr txBox="1">
            <a:spLocks/>
          </p:cNvSpPr>
          <p:nvPr/>
        </p:nvSpPr>
        <p:spPr>
          <a:xfrm>
            <a:off x="2468725" y="3330196"/>
            <a:ext cx="7875102" cy="739781"/>
          </a:xfrm>
          <a:prstGeom prst="rect">
            <a:avLst/>
          </a:prstGeom>
          <a:noFill/>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ES" sz="2400" dirty="0">
                <a:ea typeface="GravurCondensed-Regular Roman" charset="0"/>
                <a:cs typeface="Calibri Light" panose="020F0302020204030204" pitchFamily="34" charset="0"/>
              </a:rPr>
              <a:t>Líder del equipo de </a:t>
            </a:r>
            <a:r>
              <a:rPr lang="es-ES" sz="2400" b="1" dirty="0">
                <a:ea typeface="GravurCondensed-Regular Roman" charset="0"/>
                <a:cs typeface="Calibri Light" panose="020F0302020204030204" pitchFamily="34" charset="0"/>
              </a:rPr>
              <a:t>Data Analytics e Inteligencia Artificial </a:t>
            </a:r>
            <a:r>
              <a:rPr lang="es-ES" sz="2400" dirty="0">
                <a:ea typeface="GravurCondensed-Regular Roman" charset="0"/>
                <a:cs typeface="Calibri Light" panose="020F0302020204030204" pitchFamily="34" charset="0"/>
              </a:rPr>
              <a:t>en</a:t>
            </a:r>
          </a:p>
          <a:p>
            <a:pPr algn="just"/>
            <a:endParaRPr lang="es-ES" sz="2000" dirty="0">
              <a:latin typeface="Calibri Light" panose="020F0302020204030204" pitchFamily="34" charset="0"/>
              <a:ea typeface="GravurCondensed-Regular Roman" charset="0"/>
              <a:cs typeface="Calibri Light" panose="020F0302020204030204" pitchFamily="34" charset="0"/>
            </a:endParaRPr>
          </a:p>
          <a:p>
            <a:pPr algn="just"/>
            <a:endParaRPr lang="es-ES" sz="2000" i="1" dirty="0">
              <a:latin typeface="Museo Sans 300" panose="02000000000000000000" pitchFamily="50" charset="0"/>
              <a:ea typeface="GravurCondensed-Regular Roman" charset="0"/>
              <a:cs typeface="GravurCondensed-Regular Roman" charset="0"/>
            </a:endParaRPr>
          </a:p>
          <a:p>
            <a:pPr algn="just"/>
            <a:r>
              <a:rPr lang="es-ES" sz="2000" i="1" dirty="0">
                <a:latin typeface="Museo Sans 300" panose="02000000000000000000" pitchFamily="50" charset="0"/>
                <a:ea typeface="GravurCondensed-Regular Roman" charset="0"/>
                <a:cs typeface="GravurCondensed-Regular Roman" charset="0"/>
              </a:rPr>
              <a:t>                                  </a:t>
            </a:r>
          </a:p>
        </p:txBody>
      </p:sp>
      <p:sp>
        <p:nvSpPr>
          <p:cNvPr id="25" name="13 CuadroTexto">
            <a:extLst>
              <a:ext uri="{FF2B5EF4-FFF2-40B4-BE49-F238E27FC236}">
                <a16:creationId xmlns:a16="http://schemas.microsoft.com/office/drawing/2014/main" id="{CB66E7F9-67D2-4455-BC79-0C9148E402AD}"/>
              </a:ext>
            </a:extLst>
          </p:cNvPr>
          <p:cNvSpPr txBox="1"/>
          <p:nvPr/>
        </p:nvSpPr>
        <p:spPr>
          <a:xfrm>
            <a:off x="6955375" y="4425022"/>
            <a:ext cx="165735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i="1" dirty="0">
                <a:latin typeface="Calibri Light" pitchFamily="34" charset="0"/>
              </a:rPr>
              <a:t>Monitorización en Tiempo Real</a:t>
            </a:r>
          </a:p>
        </p:txBody>
      </p:sp>
      <p:sp>
        <p:nvSpPr>
          <p:cNvPr id="26" name="15 CuadroTexto">
            <a:extLst>
              <a:ext uri="{FF2B5EF4-FFF2-40B4-BE49-F238E27FC236}">
                <a16:creationId xmlns:a16="http://schemas.microsoft.com/office/drawing/2014/main" id="{0E298C00-59BE-4243-85AB-E4ED80574C6F}"/>
              </a:ext>
            </a:extLst>
          </p:cNvPr>
          <p:cNvSpPr txBox="1"/>
          <p:nvPr/>
        </p:nvSpPr>
        <p:spPr>
          <a:xfrm>
            <a:off x="5121945" y="5123903"/>
            <a:ext cx="165735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i="1" dirty="0">
                <a:latin typeface="Calibri Light" pitchFamily="34" charset="0"/>
              </a:rPr>
              <a:t>Analítica Avanzada</a:t>
            </a:r>
            <a:endParaRPr lang="es-ES" b="1" dirty="0">
              <a:latin typeface="Calibri Light" pitchFamily="34" charset="0"/>
            </a:endParaRPr>
          </a:p>
        </p:txBody>
      </p:sp>
      <p:sp>
        <p:nvSpPr>
          <p:cNvPr id="27" name="16 CuadroTexto">
            <a:extLst>
              <a:ext uri="{FF2B5EF4-FFF2-40B4-BE49-F238E27FC236}">
                <a16:creationId xmlns:a16="http://schemas.microsoft.com/office/drawing/2014/main" id="{626676DA-935A-4CDC-90E4-CF45C2BE14E2}"/>
              </a:ext>
            </a:extLst>
          </p:cNvPr>
          <p:cNvSpPr txBox="1"/>
          <p:nvPr/>
        </p:nvSpPr>
        <p:spPr>
          <a:xfrm>
            <a:off x="3202627" y="4679065"/>
            <a:ext cx="165735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i="1" dirty="0">
                <a:latin typeface="Calibri Light" pitchFamily="34" charset="0"/>
              </a:rPr>
              <a:t>Mantenimiento Predictivo</a:t>
            </a:r>
          </a:p>
        </p:txBody>
      </p:sp>
      <p:sp>
        <p:nvSpPr>
          <p:cNvPr id="28" name="18 CuadroTexto">
            <a:extLst>
              <a:ext uri="{FF2B5EF4-FFF2-40B4-BE49-F238E27FC236}">
                <a16:creationId xmlns:a16="http://schemas.microsoft.com/office/drawing/2014/main" id="{F8091BDA-C411-42AC-B725-86FF48F4D8D0}"/>
              </a:ext>
            </a:extLst>
          </p:cNvPr>
          <p:cNvSpPr txBox="1"/>
          <p:nvPr/>
        </p:nvSpPr>
        <p:spPr>
          <a:xfrm>
            <a:off x="8763441" y="5123903"/>
            <a:ext cx="21336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i="1" dirty="0">
                <a:latin typeface="Calibri Light" pitchFamily="34" charset="0"/>
              </a:rPr>
              <a:t>Plataformas Digitales</a:t>
            </a:r>
          </a:p>
        </p:txBody>
      </p:sp>
      <p:pic>
        <p:nvPicPr>
          <p:cNvPr id="29" name="Picture 2" descr="Resultado de imaxes para ikerlan logo">
            <a:extLst>
              <a:ext uri="{FF2B5EF4-FFF2-40B4-BE49-F238E27FC236}">
                <a16:creationId xmlns:a16="http://schemas.microsoft.com/office/drawing/2014/main" id="{90CEABF3-2584-4632-898B-61D652AE53F6}"/>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107981" y="3328053"/>
            <a:ext cx="1516573" cy="37914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Resultado de imaxes para aws">
            <a:extLst>
              <a:ext uri="{FF2B5EF4-FFF2-40B4-BE49-F238E27FC236}">
                <a16:creationId xmlns:a16="http://schemas.microsoft.com/office/drawing/2014/main" id="{779AE187-661B-4628-9B7D-6C88DAB3C6F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583012" y="1170563"/>
            <a:ext cx="624006" cy="373364"/>
          </a:xfrm>
          <a:prstGeom prst="rect">
            <a:avLst/>
          </a:prstGeom>
          <a:noFill/>
          <a:extLst>
            <a:ext uri="{909E8E84-426E-40DD-AFC4-6F175D3DCCD1}">
              <a14:hiddenFill xmlns:a14="http://schemas.microsoft.com/office/drawing/2010/main">
                <a:solidFill>
                  <a:srgbClr val="FFFFFF"/>
                </a:solidFill>
              </a14:hiddenFill>
            </a:ext>
          </a:extLst>
        </p:spPr>
      </p:pic>
      <p:sp>
        <p:nvSpPr>
          <p:cNvPr id="36" name="Title 1">
            <a:extLst>
              <a:ext uri="{FF2B5EF4-FFF2-40B4-BE49-F238E27FC236}">
                <a16:creationId xmlns:a16="http://schemas.microsoft.com/office/drawing/2014/main" id="{9B1238C1-CA6B-4A5A-B5FD-645E409FAD85}"/>
              </a:ext>
            </a:extLst>
          </p:cNvPr>
          <p:cNvSpPr txBox="1">
            <a:spLocks/>
          </p:cNvSpPr>
          <p:nvPr/>
        </p:nvSpPr>
        <p:spPr>
          <a:xfrm>
            <a:off x="2831637" y="-27384"/>
            <a:ext cx="8750763" cy="76808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930" b="1" dirty="0"/>
              <a:t>Sobre mí</a:t>
            </a:r>
            <a:endParaRPr lang="en-US" sz="2930" b="1" dirty="0"/>
          </a:p>
        </p:txBody>
      </p:sp>
      <p:sp>
        <p:nvSpPr>
          <p:cNvPr id="4" name="Rectangle 3">
            <a:extLst>
              <a:ext uri="{FF2B5EF4-FFF2-40B4-BE49-F238E27FC236}">
                <a16:creationId xmlns:a16="http://schemas.microsoft.com/office/drawing/2014/main" id="{CC92C66B-AC6E-45AD-A4BB-1569E818B0D7}"/>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38" name="AutoShape 6" descr="Resultado de imagen de PYTORCH">
            <a:extLst>
              <a:ext uri="{FF2B5EF4-FFF2-40B4-BE49-F238E27FC236}">
                <a16:creationId xmlns:a16="http://schemas.microsoft.com/office/drawing/2014/main" id="{70DC1889-BCA0-407F-B738-EB238A1AE7A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31" name="Imagen 11">
            <a:extLst>
              <a:ext uri="{FF2B5EF4-FFF2-40B4-BE49-F238E27FC236}">
                <a16:creationId xmlns:a16="http://schemas.microsoft.com/office/drawing/2014/main" id="{BCAF3D4F-AAD9-4BDC-868F-D51B8FCCDF56}"/>
              </a:ext>
            </a:extLst>
          </p:cNvPr>
          <p:cNvPicPr>
            <a:picLocks noChangeAspect="1"/>
          </p:cNvPicPr>
          <p:nvPr/>
        </p:nvPicPr>
        <p:blipFill>
          <a:blip r:embed="rId20"/>
          <a:stretch>
            <a:fillRect/>
          </a:stretch>
        </p:blipFill>
        <p:spPr>
          <a:xfrm>
            <a:off x="8216781" y="6158234"/>
            <a:ext cx="900987" cy="545091"/>
          </a:xfrm>
          <a:prstGeom prst="rect">
            <a:avLst/>
          </a:prstGeom>
        </p:spPr>
      </p:pic>
    </p:spTree>
    <p:extLst>
      <p:ext uri="{BB962C8B-B14F-4D97-AF65-F5344CB8AC3E}">
        <p14:creationId xmlns:p14="http://schemas.microsoft.com/office/powerpoint/2010/main" val="614056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19F63-E18D-4B92-8C37-5967868AB739}"/>
              </a:ext>
            </a:extLst>
          </p:cNvPr>
          <p:cNvSpPr>
            <a:spLocks noGrp="1"/>
          </p:cNvSpPr>
          <p:nvPr>
            <p:ph type="title"/>
          </p:nvPr>
        </p:nvSpPr>
        <p:spPr/>
        <p:txBody>
          <a:bodyPr/>
          <a:lstStyle/>
          <a:p>
            <a:r>
              <a:rPr lang="es-ES" dirty="0"/>
              <a:t>¿Cómo podemos simplificar?</a:t>
            </a:r>
            <a:endParaRPr lang="en-US" dirty="0"/>
          </a:p>
        </p:txBody>
      </p:sp>
      <p:sp>
        <p:nvSpPr>
          <p:cNvPr id="42" name="Rectángulo 6">
            <a:extLst>
              <a:ext uri="{FF2B5EF4-FFF2-40B4-BE49-F238E27FC236}">
                <a16:creationId xmlns:a16="http://schemas.microsoft.com/office/drawing/2014/main" id="{966B138A-A04B-4528-AC0C-13F437EA0975}"/>
              </a:ext>
            </a:extLst>
          </p:cNvPr>
          <p:cNvSpPr/>
          <p:nvPr/>
        </p:nvSpPr>
        <p:spPr>
          <a:xfrm>
            <a:off x="510651" y="5774314"/>
            <a:ext cx="639582"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9</a:t>
            </a:r>
          </a:p>
        </p:txBody>
      </p:sp>
      <p:pic>
        <p:nvPicPr>
          <p:cNvPr id="43" name="Picture 2" descr="Resultado de imagen de logo Ikerlan">
            <a:extLst>
              <a:ext uri="{FF2B5EF4-FFF2-40B4-BE49-F238E27FC236}">
                <a16:creationId xmlns:a16="http://schemas.microsoft.com/office/drawing/2014/main" id="{4B0C5575-8766-45CC-B548-C55B7809F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984"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n 11">
            <a:extLst>
              <a:ext uri="{FF2B5EF4-FFF2-40B4-BE49-F238E27FC236}">
                <a16:creationId xmlns:a16="http://schemas.microsoft.com/office/drawing/2014/main" id="{D3E3032D-AE3A-4A04-8D6C-31B7B132BAA5}"/>
              </a:ext>
            </a:extLst>
          </p:cNvPr>
          <p:cNvPicPr>
            <a:picLocks noChangeAspect="1"/>
          </p:cNvPicPr>
          <p:nvPr/>
        </p:nvPicPr>
        <p:blipFill>
          <a:blip r:embed="rId4"/>
          <a:stretch>
            <a:fillRect/>
          </a:stretch>
        </p:blipFill>
        <p:spPr>
          <a:xfrm>
            <a:off x="8216781" y="6158234"/>
            <a:ext cx="900987" cy="545091"/>
          </a:xfrm>
          <a:prstGeom prst="rect">
            <a:avLst/>
          </a:prstGeom>
        </p:spPr>
      </p:pic>
      <p:pic>
        <p:nvPicPr>
          <p:cNvPr id="1026" name="Picture 2" descr="Imagen relacionada">
            <a:extLst>
              <a:ext uri="{FF2B5EF4-FFF2-40B4-BE49-F238E27FC236}">
                <a16:creationId xmlns:a16="http://schemas.microsoft.com/office/drawing/2014/main" id="{3E24F697-F2B5-478F-9BBF-CA712686B8A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98392" y="2520798"/>
            <a:ext cx="9525000" cy="315277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65A7BDFE-D7A3-4BBA-B8B2-F622F492FE2A}"/>
              </a:ext>
            </a:extLst>
          </p:cNvPr>
          <p:cNvPicPr>
            <a:picLocks noChangeAspect="1"/>
          </p:cNvPicPr>
          <p:nvPr/>
        </p:nvPicPr>
        <p:blipFill>
          <a:blip r:embed="rId6"/>
          <a:stretch>
            <a:fillRect/>
          </a:stretch>
        </p:blipFill>
        <p:spPr>
          <a:xfrm>
            <a:off x="5225141" y="2520798"/>
            <a:ext cx="728622" cy="437489"/>
          </a:xfrm>
          <a:prstGeom prst="rect">
            <a:avLst/>
          </a:prstGeom>
        </p:spPr>
      </p:pic>
      <p:sp>
        <p:nvSpPr>
          <p:cNvPr id="31" name="Content Placeholder 2">
            <a:extLst>
              <a:ext uri="{FF2B5EF4-FFF2-40B4-BE49-F238E27FC236}">
                <a16:creationId xmlns:a16="http://schemas.microsoft.com/office/drawing/2014/main" id="{F2C70A94-E1CD-4210-9259-5419CDD8DF8D}"/>
              </a:ext>
            </a:extLst>
          </p:cNvPr>
          <p:cNvSpPr>
            <a:spLocks noGrp="1"/>
          </p:cNvSpPr>
          <p:nvPr>
            <p:ph idx="1"/>
          </p:nvPr>
        </p:nvSpPr>
        <p:spPr>
          <a:xfrm>
            <a:off x="830442" y="1681104"/>
            <a:ext cx="7106850" cy="511322"/>
          </a:xfrm>
        </p:spPr>
        <p:txBody>
          <a:bodyPr/>
          <a:lstStyle/>
          <a:p>
            <a:pPr marL="0" indent="0"/>
            <a:r>
              <a:rPr lang="es-ES" sz="3200" dirty="0"/>
              <a:t>¿Y si podemos </a:t>
            </a:r>
            <a:r>
              <a:rPr lang="es-ES" sz="3200" b="1" dirty="0"/>
              <a:t>simplificar</a:t>
            </a:r>
            <a:r>
              <a:rPr lang="es-ES" sz="3200" dirty="0"/>
              <a:t> todavía más?</a:t>
            </a:r>
          </a:p>
          <a:p>
            <a:pPr marL="0" indent="0"/>
            <a:endParaRPr lang="es-ES" b="1" dirty="0"/>
          </a:p>
        </p:txBody>
      </p:sp>
      <p:pic>
        <p:nvPicPr>
          <p:cNvPr id="32" name="Picture 2" descr="Resultado de imaxes para aws">
            <a:extLst>
              <a:ext uri="{FF2B5EF4-FFF2-40B4-BE49-F238E27FC236}">
                <a16:creationId xmlns:a16="http://schemas.microsoft.com/office/drawing/2014/main" id="{147A4201-E367-4BBE-93A1-68CB1C59E03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09490" y="1184427"/>
            <a:ext cx="814582" cy="4692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de athena logo aws">
            <a:extLst>
              <a:ext uri="{FF2B5EF4-FFF2-40B4-BE49-F238E27FC236}">
                <a16:creationId xmlns:a16="http://schemas.microsoft.com/office/drawing/2014/main" id="{AE7516B3-AC98-407E-B23E-D9C0F7B43E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5042" y="1060000"/>
            <a:ext cx="978265" cy="6886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n relacionada">
            <a:extLst>
              <a:ext uri="{FF2B5EF4-FFF2-40B4-BE49-F238E27FC236}">
                <a16:creationId xmlns:a16="http://schemas.microsoft.com/office/drawing/2014/main" id="{3A4F6744-B7F4-416A-B073-42F14155313B}"/>
              </a:ext>
            </a:extLst>
          </p:cNvPr>
          <p:cNvPicPr>
            <a:picLocks noChangeAspect="1" noChangeArrowheads="1"/>
          </p:cNvPicPr>
          <p:nvPr/>
        </p:nvPicPr>
        <p:blipFill>
          <a:blip r:embed="rId9">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712200" y="1370180"/>
            <a:ext cx="4278036" cy="142601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9DAF6614-88B1-44BF-86A5-DFC78A7D53D1}"/>
              </a:ext>
            </a:extLst>
          </p:cNvPr>
          <p:cNvPicPr>
            <a:picLocks noChangeAspect="1"/>
          </p:cNvPicPr>
          <p:nvPr/>
        </p:nvPicPr>
        <p:blipFill>
          <a:blip r:embed="rId10"/>
          <a:stretch>
            <a:fillRect/>
          </a:stretch>
        </p:blipFill>
        <p:spPr>
          <a:xfrm>
            <a:off x="7723438" y="1767588"/>
            <a:ext cx="986686" cy="554166"/>
          </a:xfrm>
          <a:prstGeom prst="rect">
            <a:avLst/>
          </a:prstGeom>
        </p:spPr>
      </p:pic>
      <p:sp>
        <p:nvSpPr>
          <p:cNvPr id="36" name="Arrow: Right 35">
            <a:extLst>
              <a:ext uri="{FF2B5EF4-FFF2-40B4-BE49-F238E27FC236}">
                <a16:creationId xmlns:a16="http://schemas.microsoft.com/office/drawing/2014/main" id="{7D8837DB-09D8-429A-8074-F47803559A50}"/>
              </a:ext>
            </a:extLst>
          </p:cNvPr>
          <p:cNvSpPr/>
          <p:nvPr/>
        </p:nvSpPr>
        <p:spPr>
          <a:xfrm>
            <a:off x="8814154" y="1977395"/>
            <a:ext cx="676391" cy="228663"/>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Arrow: Right 36">
            <a:extLst>
              <a:ext uri="{FF2B5EF4-FFF2-40B4-BE49-F238E27FC236}">
                <a16:creationId xmlns:a16="http://schemas.microsoft.com/office/drawing/2014/main" id="{5C547C47-DB99-4C86-9BC7-EC5EA7BCDBB0}"/>
              </a:ext>
            </a:extLst>
          </p:cNvPr>
          <p:cNvSpPr/>
          <p:nvPr/>
        </p:nvSpPr>
        <p:spPr>
          <a:xfrm>
            <a:off x="8819916" y="1299532"/>
            <a:ext cx="676391" cy="228663"/>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3818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P spid="36" grpId="0" animBg="1"/>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81925-DD3B-4808-AE26-737C7DDBE83D}"/>
              </a:ext>
            </a:extLst>
          </p:cNvPr>
          <p:cNvSpPr>
            <a:spLocks noGrp="1"/>
          </p:cNvSpPr>
          <p:nvPr>
            <p:ph type="title"/>
          </p:nvPr>
        </p:nvSpPr>
        <p:spPr/>
        <p:txBody>
          <a:bodyPr/>
          <a:lstStyle/>
          <a:p>
            <a:r>
              <a:rPr lang="es-ES" dirty="0"/>
              <a:t>Ventajas…?</a:t>
            </a:r>
          </a:p>
        </p:txBody>
      </p:sp>
      <p:pic>
        <p:nvPicPr>
          <p:cNvPr id="5" name="Picture 2" descr="Resultado de imagen de logo Ikerlan">
            <a:extLst>
              <a:ext uri="{FF2B5EF4-FFF2-40B4-BE49-F238E27FC236}">
                <a16:creationId xmlns:a16="http://schemas.microsoft.com/office/drawing/2014/main" id="{5C0073DF-2813-4C9F-A33C-4C12B4F62B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644"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6">
            <a:extLst>
              <a:ext uri="{FF2B5EF4-FFF2-40B4-BE49-F238E27FC236}">
                <a16:creationId xmlns:a16="http://schemas.microsoft.com/office/drawing/2014/main" id="{CC7F772A-FF4B-4D16-858E-7DB1E9FF9B67}"/>
              </a:ext>
            </a:extLst>
          </p:cNvPr>
          <p:cNvSpPr/>
          <p:nvPr/>
        </p:nvSpPr>
        <p:spPr>
          <a:xfrm>
            <a:off x="510650" y="5774314"/>
            <a:ext cx="1074309"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10</a:t>
            </a:r>
          </a:p>
        </p:txBody>
      </p:sp>
      <p:pic>
        <p:nvPicPr>
          <p:cNvPr id="7" name="Imagen 11">
            <a:extLst>
              <a:ext uri="{FF2B5EF4-FFF2-40B4-BE49-F238E27FC236}">
                <a16:creationId xmlns:a16="http://schemas.microsoft.com/office/drawing/2014/main" id="{DB2DF354-0FB8-45F0-BBD2-B3785A8B1DEA}"/>
              </a:ext>
            </a:extLst>
          </p:cNvPr>
          <p:cNvPicPr>
            <a:picLocks noChangeAspect="1"/>
          </p:cNvPicPr>
          <p:nvPr/>
        </p:nvPicPr>
        <p:blipFill>
          <a:blip r:embed="rId3"/>
          <a:stretch>
            <a:fillRect/>
          </a:stretch>
        </p:blipFill>
        <p:spPr>
          <a:xfrm>
            <a:off x="8216781" y="6158234"/>
            <a:ext cx="900987" cy="545091"/>
          </a:xfrm>
          <a:prstGeom prst="rect">
            <a:avLst/>
          </a:prstGeom>
        </p:spPr>
      </p:pic>
      <p:sp>
        <p:nvSpPr>
          <p:cNvPr id="8" name="Content Placeholder 2">
            <a:extLst>
              <a:ext uri="{FF2B5EF4-FFF2-40B4-BE49-F238E27FC236}">
                <a16:creationId xmlns:a16="http://schemas.microsoft.com/office/drawing/2014/main" id="{9ECCBFE4-02B4-4970-87A0-E04664887448}"/>
              </a:ext>
            </a:extLst>
          </p:cNvPr>
          <p:cNvSpPr txBox="1">
            <a:spLocks/>
          </p:cNvSpPr>
          <p:nvPr/>
        </p:nvSpPr>
        <p:spPr>
          <a:xfrm>
            <a:off x="623392" y="1779555"/>
            <a:ext cx="10972800" cy="4525963"/>
          </a:xfrm>
          <a:prstGeom prst="rect">
            <a:avLst/>
          </a:prstGeom>
        </p:spPr>
        <p:txBody>
          <a:bodyPr/>
          <a:lstStyle>
            <a:lvl1pPr marL="241294" indent="-241294" algn="l" defTabSz="914400" rtl="0" eaLnBrk="1" latinLnBrk="0" hangingPunct="1">
              <a:lnSpc>
                <a:spcPct val="90000"/>
              </a:lnSpc>
              <a:spcBef>
                <a:spcPts val="1000"/>
              </a:spcBef>
              <a:buClr>
                <a:srgbClr val="00B050"/>
              </a:buClr>
              <a:buFont typeface="Calibri" pitchFamily="34" charset="0"/>
              <a:buNone/>
              <a:defRPr sz="2933" kern="1200">
                <a:solidFill>
                  <a:schemeClr val="tx1"/>
                </a:solidFill>
                <a:latin typeface="+mn-lt"/>
                <a:ea typeface="+mn-ea"/>
                <a:cs typeface="+mn-cs"/>
              </a:defRPr>
            </a:lvl1pPr>
            <a:lvl2pPr marL="833946" indent="-224361" algn="l" defTabSz="914400" rtl="0" eaLnBrk="1" latinLnBrk="0" hangingPunct="1">
              <a:lnSpc>
                <a:spcPct val="90000"/>
              </a:lnSpc>
              <a:spcBef>
                <a:spcPts val="500"/>
              </a:spcBef>
              <a:buClr>
                <a:srgbClr val="25EE32"/>
              </a:buClr>
              <a:buSzPct val="75000"/>
              <a:buFont typeface="Arial" pitchFamily="34" charset="0"/>
              <a:buChar char="•"/>
              <a:tabLst/>
              <a:defRPr sz="2400" b="0" kern="1200">
                <a:solidFill>
                  <a:schemeClr val="tx1"/>
                </a:solidFill>
                <a:latin typeface="+mn-lt"/>
                <a:ea typeface="+mn-ea"/>
                <a:cs typeface="+mn-cs"/>
              </a:defRPr>
            </a:lvl2pPr>
            <a:lvl3pPr marL="1435064" indent="-215895" algn="l" defTabSz="914400" rtl="0" eaLnBrk="1" latinLnBrk="0" hangingPunct="1">
              <a:lnSpc>
                <a:spcPct val="90000"/>
              </a:lnSpc>
              <a:spcBef>
                <a:spcPts val="500"/>
              </a:spcBef>
              <a:buClr>
                <a:srgbClr val="25EE32"/>
              </a:buClr>
              <a:buSzPct val="65000"/>
              <a:buFont typeface="Arial" pitchFamily="34" charset="0"/>
              <a:buChar char="•"/>
              <a:defRPr sz="2133" b="0" kern="1200">
                <a:solidFill>
                  <a:schemeClr val="tx1"/>
                </a:solidFill>
                <a:latin typeface="+mn-lt"/>
                <a:ea typeface="+mn-ea"/>
                <a:cs typeface="+mn-cs"/>
              </a:defRPr>
            </a:lvl3pPr>
            <a:lvl4pPr marL="2029833" indent="-201079" algn="l" defTabSz="914400" rtl="0" eaLnBrk="1" latinLnBrk="0" hangingPunct="1">
              <a:lnSpc>
                <a:spcPct val="90000"/>
              </a:lnSpc>
              <a:spcBef>
                <a:spcPts val="500"/>
              </a:spcBef>
              <a:buClr>
                <a:srgbClr val="25EE32"/>
              </a:buClr>
              <a:buSzPct val="50000"/>
              <a:buFont typeface="Arial" pitchFamily="34" charset="0"/>
              <a:buChar char="•"/>
              <a:defRPr sz="1867"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s-ES" sz="3200" dirty="0"/>
              <a:t>Puedo consultar mis datos por SQL. </a:t>
            </a:r>
          </a:p>
          <a:p>
            <a:pPr marL="457200" indent="-457200">
              <a:buFont typeface="Arial" panose="020B0604020202020204" pitchFamily="34" charset="0"/>
              <a:buChar char="•"/>
            </a:pPr>
            <a:r>
              <a:rPr lang="es-ES" sz="3200" dirty="0"/>
              <a:t>No me preocupo ni del almacenamiento ni del computo. </a:t>
            </a:r>
          </a:p>
          <a:p>
            <a:pPr marL="457200" indent="-457200">
              <a:lnSpc>
                <a:spcPct val="100000"/>
              </a:lnSpc>
              <a:buFont typeface="Arial" panose="020B0604020202020204" pitchFamily="34" charset="0"/>
              <a:buChar char="•"/>
            </a:pPr>
            <a:endParaRPr lang="es-ES" sz="2000" dirty="0"/>
          </a:p>
          <a:p>
            <a:pPr marL="0" indent="0"/>
            <a:r>
              <a:rPr lang="es-ES" sz="3200" b="1" dirty="0"/>
              <a:t>Pero….</a:t>
            </a:r>
          </a:p>
          <a:p>
            <a:pPr marL="0" indent="0"/>
            <a:endParaRPr lang="es-ES" sz="1600" dirty="0"/>
          </a:p>
          <a:p>
            <a:pPr marL="457200" indent="-457200">
              <a:buFont typeface="Arial" panose="020B0604020202020204" pitchFamily="34" charset="0"/>
              <a:buChar char="•"/>
            </a:pPr>
            <a:r>
              <a:rPr lang="es-ES" sz="3200" dirty="0"/>
              <a:t>La dependencia con el proveedor aumenta. </a:t>
            </a:r>
          </a:p>
          <a:p>
            <a:pPr marL="457200" indent="-457200">
              <a:buFont typeface="Arial" panose="020B0604020202020204" pitchFamily="34" charset="0"/>
              <a:buChar char="•"/>
            </a:pPr>
            <a:r>
              <a:rPr lang="es-ES" sz="3200" dirty="0"/>
              <a:t>Cálculo de costes complejo…</a:t>
            </a:r>
          </a:p>
        </p:txBody>
      </p:sp>
    </p:spTree>
    <p:extLst>
      <p:ext uri="{BB962C8B-B14F-4D97-AF65-F5344CB8AC3E}">
        <p14:creationId xmlns:p14="http://schemas.microsoft.com/office/powerpoint/2010/main" val="4162802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19F63-E18D-4B92-8C37-5967868AB739}"/>
              </a:ext>
            </a:extLst>
          </p:cNvPr>
          <p:cNvSpPr>
            <a:spLocks noGrp="1"/>
          </p:cNvSpPr>
          <p:nvPr>
            <p:ph type="title"/>
          </p:nvPr>
        </p:nvSpPr>
        <p:spPr/>
        <p:txBody>
          <a:bodyPr/>
          <a:lstStyle/>
          <a:p>
            <a:r>
              <a:rPr lang="es-ES" dirty="0"/>
              <a:t>Añadamos: la IA</a:t>
            </a:r>
          </a:p>
        </p:txBody>
      </p:sp>
      <p:sp>
        <p:nvSpPr>
          <p:cNvPr id="4" name="Rectangle: Rounded Corners 3">
            <a:extLst>
              <a:ext uri="{FF2B5EF4-FFF2-40B4-BE49-F238E27FC236}">
                <a16:creationId xmlns:a16="http://schemas.microsoft.com/office/drawing/2014/main" id="{C291B315-FF0D-42E4-BC13-BB69D9027E6D}"/>
              </a:ext>
            </a:extLst>
          </p:cNvPr>
          <p:cNvSpPr/>
          <p:nvPr/>
        </p:nvSpPr>
        <p:spPr>
          <a:xfrm>
            <a:off x="2831637" y="2955605"/>
            <a:ext cx="1593746" cy="992682"/>
          </a:xfrm>
          <a:prstGeom prst="roundRect">
            <a:avLst/>
          </a:prstGeom>
          <a:solidFill>
            <a:srgbClr val="00C8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Datos</a:t>
            </a:r>
            <a:endParaRPr lang="en-US" sz="1600" dirty="0"/>
          </a:p>
        </p:txBody>
      </p:sp>
      <p:sp>
        <p:nvSpPr>
          <p:cNvPr id="5" name="Rectangle: Rounded Corners 4">
            <a:extLst>
              <a:ext uri="{FF2B5EF4-FFF2-40B4-BE49-F238E27FC236}">
                <a16:creationId xmlns:a16="http://schemas.microsoft.com/office/drawing/2014/main" id="{AA37ED2D-44F4-4BE4-86DC-073EE8AAAA60}"/>
              </a:ext>
            </a:extLst>
          </p:cNvPr>
          <p:cNvSpPr/>
          <p:nvPr/>
        </p:nvSpPr>
        <p:spPr>
          <a:xfrm>
            <a:off x="8014590" y="3022948"/>
            <a:ext cx="1593746" cy="992682"/>
          </a:xfrm>
          <a:prstGeom prst="roundRect">
            <a:avLst/>
          </a:prstGeom>
          <a:solidFill>
            <a:srgbClr val="00C8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Entrenamiento</a:t>
            </a:r>
            <a:endParaRPr lang="en-US" sz="1600" dirty="0"/>
          </a:p>
        </p:txBody>
      </p:sp>
      <p:sp>
        <p:nvSpPr>
          <p:cNvPr id="6" name="Rectangle: Rounded Corners 5">
            <a:extLst>
              <a:ext uri="{FF2B5EF4-FFF2-40B4-BE49-F238E27FC236}">
                <a16:creationId xmlns:a16="http://schemas.microsoft.com/office/drawing/2014/main" id="{2232AFD1-DEDE-4544-B3B3-89AEABB567AA}"/>
              </a:ext>
            </a:extLst>
          </p:cNvPr>
          <p:cNvSpPr/>
          <p:nvPr/>
        </p:nvSpPr>
        <p:spPr>
          <a:xfrm>
            <a:off x="5395990" y="1364969"/>
            <a:ext cx="1593746" cy="992682"/>
          </a:xfrm>
          <a:prstGeom prst="roundRect">
            <a:avLst/>
          </a:prstGeom>
          <a:solidFill>
            <a:srgbClr val="00C8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Preparación de los datos</a:t>
            </a:r>
            <a:endParaRPr lang="en-US" sz="1600" dirty="0"/>
          </a:p>
        </p:txBody>
      </p:sp>
      <p:sp>
        <p:nvSpPr>
          <p:cNvPr id="7" name="Rectangle: Rounded Corners 6">
            <a:extLst>
              <a:ext uri="{FF2B5EF4-FFF2-40B4-BE49-F238E27FC236}">
                <a16:creationId xmlns:a16="http://schemas.microsoft.com/office/drawing/2014/main" id="{853C6D88-59BA-46C1-987A-BFC68A5D0B0B}"/>
              </a:ext>
            </a:extLst>
          </p:cNvPr>
          <p:cNvSpPr/>
          <p:nvPr/>
        </p:nvSpPr>
        <p:spPr>
          <a:xfrm>
            <a:off x="5395990" y="4671397"/>
            <a:ext cx="1593746" cy="992682"/>
          </a:xfrm>
          <a:prstGeom prst="roundRect">
            <a:avLst/>
          </a:prstGeom>
          <a:solidFill>
            <a:srgbClr val="00C8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Despliegue</a:t>
            </a:r>
            <a:endParaRPr lang="en-US" sz="1600" dirty="0"/>
          </a:p>
        </p:txBody>
      </p:sp>
      <p:sp>
        <p:nvSpPr>
          <p:cNvPr id="11" name="Arrow: Bent 10">
            <a:extLst>
              <a:ext uri="{FF2B5EF4-FFF2-40B4-BE49-F238E27FC236}">
                <a16:creationId xmlns:a16="http://schemas.microsoft.com/office/drawing/2014/main" id="{F7220FEC-551D-4933-9F57-A4EA9B5E9BB6}"/>
              </a:ext>
            </a:extLst>
          </p:cNvPr>
          <p:cNvSpPr/>
          <p:nvPr/>
        </p:nvSpPr>
        <p:spPr>
          <a:xfrm>
            <a:off x="3484119" y="1676092"/>
            <a:ext cx="1593746" cy="992682"/>
          </a:xfrm>
          <a:prstGeom prst="bentArrow">
            <a:avLst/>
          </a:prstGeom>
          <a:solidFill>
            <a:schemeClr val="accent3">
              <a:lumMod val="75000"/>
            </a:schemeClr>
          </a:solidFill>
          <a:ln>
            <a:solidFill>
              <a:srgbClr val="00C8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2" name="Arrow: Bent 11">
            <a:extLst>
              <a:ext uri="{FF2B5EF4-FFF2-40B4-BE49-F238E27FC236}">
                <a16:creationId xmlns:a16="http://schemas.microsoft.com/office/drawing/2014/main" id="{B575077F-8D16-4747-ADE7-8B81A3D37803}"/>
              </a:ext>
            </a:extLst>
          </p:cNvPr>
          <p:cNvSpPr/>
          <p:nvPr/>
        </p:nvSpPr>
        <p:spPr>
          <a:xfrm rot="16200000">
            <a:off x="3721495" y="3870744"/>
            <a:ext cx="1074693" cy="1779265"/>
          </a:xfrm>
          <a:prstGeom prst="bentArrow">
            <a:avLst/>
          </a:prstGeom>
          <a:solidFill>
            <a:schemeClr val="accent3">
              <a:lumMod val="75000"/>
            </a:schemeClr>
          </a:solidFill>
          <a:ln>
            <a:solidFill>
              <a:srgbClr val="00C8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3" name="Arrow: Bent 12">
            <a:extLst>
              <a:ext uri="{FF2B5EF4-FFF2-40B4-BE49-F238E27FC236}">
                <a16:creationId xmlns:a16="http://schemas.microsoft.com/office/drawing/2014/main" id="{48E16D4F-FCF7-46AF-B281-676E4E2BE0C3}"/>
              </a:ext>
            </a:extLst>
          </p:cNvPr>
          <p:cNvSpPr/>
          <p:nvPr/>
        </p:nvSpPr>
        <p:spPr>
          <a:xfrm rot="5400000">
            <a:off x="7660147" y="1468018"/>
            <a:ext cx="1074693" cy="1779265"/>
          </a:xfrm>
          <a:prstGeom prst="bentArrow">
            <a:avLst/>
          </a:prstGeom>
          <a:solidFill>
            <a:schemeClr val="accent3">
              <a:lumMod val="75000"/>
            </a:schemeClr>
          </a:solidFill>
          <a:ln>
            <a:solidFill>
              <a:srgbClr val="00C8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4" name="Arrow: Bent 13">
            <a:extLst>
              <a:ext uri="{FF2B5EF4-FFF2-40B4-BE49-F238E27FC236}">
                <a16:creationId xmlns:a16="http://schemas.microsoft.com/office/drawing/2014/main" id="{93F21BD3-70C0-4DBE-88BA-E5589099E272}"/>
              </a:ext>
            </a:extLst>
          </p:cNvPr>
          <p:cNvSpPr/>
          <p:nvPr/>
        </p:nvSpPr>
        <p:spPr>
          <a:xfrm rot="10800000">
            <a:off x="7400620" y="4264035"/>
            <a:ext cx="1593746" cy="992682"/>
          </a:xfrm>
          <a:prstGeom prst="bentArrow">
            <a:avLst/>
          </a:prstGeom>
          <a:solidFill>
            <a:schemeClr val="accent3">
              <a:lumMod val="75000"/>
            </a:schemeClr>
          </a:solidFill>
          <a:ln>
            <a:solidFill>
              <a:srgbClr val="00C8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5" name="Rectángulo 6">
            <a:extLst>
              <a:ext uri="{FF2B5EF4-FFF2-40B4-BE49-F238E27FC236}">
                <a16:creationId xmlns:a16="http://schemas.microsoft.com/office/drawing/2014/main" id="{A61D04DB-4AEE-40E4-8B8F-0801C7EBD9EA}"/>
              </a:ext>
            </a:extLst>
          </p:cNvPr>
          <p:cNvSpPr/>
          <p:nvPr/>
        </p:nvSpPr>
        <p:spPr>
          <a:xfrm>
            <a:off x="510650" y="5774314"/>
            <a:ext cx="1074309"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11</a:t>
            </a:r>
          </a:p>
        </p:txBody>
      </p:sp>
      <p:pic>
        <p:nvPicPr>
          <p:cNvPr id="16" name="Picture 2" descr="Resultado de imagen de logo Ikerlan">
            <a:extLst>
              <a:ext uri="{FF2B5EF4-FFF2-40B4-BE49-F238E27FC236}">
                <a16:creationId xmlns:a16="http://schemas.microsoft.com/office/drawing/2014/main" id="{96CD9625-E258-47FA-8B00-C70D9E82C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517"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AD9D8A34-EC50-4AD8-9AA6-C65976B6117C}"/>
              </a:ext>
            </a:extLst>
          </p:cNvPr>
          <p:cNvPicPr>
            <a:picLocks noChangeAspect="1"/>
          </p:cNvPicPr>
          <p:nvPr/>
        </p:nvPicPr>
        <p:blipFill>
          <a:blip r:embed="rId4"/>
          <a:stretch>
            <a:fillRect/>
          </a:stretch>
        </p:blipFill>
        <p:spPr>
          <a:xfrm>
            <a:off x="6355212" y="5736993"/>
            <a:ext cx="392077" cy="392077"/>
          </a:xfrm>
          <a:prstGeom prst="rect">
            <a:avLst/>
          </a:prstGeom>
        </p:spPr>
      </p:pic>
      <p:pic>
        <p:nvPicPr>
          <p:cNvPr id="20" name="Picture 19">
            <a:extLst>
              <a:ext uri="{FF2B5EF4-FFF2-40B4-BE49-F238E27FC236}">
                <a16:creationId xmlns:a16="http://schemas.microsoft.com/office/drawing/2014/main" id="{55A2F841-CEF2-4CD8-BBE3-17BE3996BE55}"/>
              </a:ext>
            </a:extLst>
          </p:cNvPr>
          <p:cNvPicPr>
            <a:picLocks noChangeAspect="1"/>
          </p:cNvPicPr>
          <p:nvPr/>
        </p:nvPicPr>
        <p:blipFill>
          <a:blip r:embed="rId5"/>
          <a:stretch>
            <a:fillRect/>
          </a:stretch>
        </p:blipFill>
        <p:spPr>
          <a:xfrm>
            <a:off x="9724219" y="2907668"/>
            <a:ext cx="1351551" cy="473043"/>
          </a:xfrm>
          <a:prstGeom prst="rect">
            <a:avLst/>
          </a:prstGeom>
        </p:spPr>
      </p:pic>
      <p:pic>
        <p:nvPicPr>
          <p:cNvPr id="21" name="Picture 20">
            <a:extLst>
              <a:ext uri="{FF2B5EF4-FFF2-40B4-BE49-F238E27FC236}">
                <a16:creationId xmlns:a16="http://schemas.microsoft.com/office/drawing/2014/main" id="{E911FD92-84A5-452D-B7DF-F34AD7A17DE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28500" y="3556814"/>
            <a:ext cx="1511005" cy="539775"/>
          </a:xfrm>
          <a:prstGeom prst="rect">
            <a:avLst/>
          </a:prstGeom>
        </p:spPr>
      </p:pic>
      <p:pic>
        <p:nvPicPr>
          <p:cNvPr id="22" name="image21.png">
            <a:extLst>
              <a:ext uri="{FF2B5EF4-FFF2-40B4-BE49-F238E27FC236}">
                <a16:creationId xmlns:a16="http://schemas.microsoft.com/office/drawing/2014/main" id="{8F99C020-9825-4CFC-B80B-15576DD357D5}"/>
              </a:ext>
            </a:extLst>
          </p:cNvPr>
          <p:cNvPicPr/>
          <p:nvPr/>
        </p:nvPicPr>
        <p:blipFill>
          <a:blip r:embed="rId7" cstate="print">
            <a:extLst/>
          </a:blip>
          <a:stretch>
            <a:fillRect/>
          </a:stretch>
        </p:blipFill>
        <p:spPr>
          <a:xfrm>
            <a:off x="1040784" y="3128287"/>
            <a:ext cx="925204" cy="528688"/>
          </a:xfrm>
          <a:prstGeom prst="rect">
            <a:avLst/>
          </a:prstGeom>
          <a:ln w="12700">
            <a:miter lim="400000"/>
          </a:ln>
        </p:spPr>
      </p:pic>
      <p:pic>
        <p:nvPicPr>
          <p:cNvPr id="24" name="Picture 23">
            <a:extLst>
              <a:ext uri="{FF2B5EF4-FFF2-40B4-BE49-F238E27FC236}">
                <a16:creationId xmlns:a16="http://schemas.microsoft.com/office/drawing/2014/main" id="{6AD491DB-C1D7-4D81-AAA2-29E7135DA5D7}"/>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894337" y="3037024"/>
            <a:ext cx="721963" cy="539667"/>
          </a:xfrm>
          <a:prstGeom prst="rect">
            <a:avLst/>
          </a:prstGeom>
        </p:spPr>
      </p:pic>
      <p:pic>
        <p:nvPicPr>
          <p:cNvPr id="26" name="Picture 25">
            <a:extLst>
              <a:ext uri="{FF2B5EF4-FFF2-40B4-BE49-F238E27FC236}">
                <a16:creationId xmlns:a16="http://schemas.microsoft.com/office/drawing/2014/main" id="{36C674A9-EDE3-40A9-A907-B01B2BCA99B5}"/>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60554" y="2586287"/>
            <a:ext cx="1809311" cy="533354"/>
          </a:xfrm>
          <a:prstGeom prst="rect">
            <a:avLst/>
          </a:prstGeom>
        </p:spPr>
      </p:pic>
      <p:pic>
        <p:nvPicPr>
          <p:cNvPr id="28" name="Picture 27">
            <a:extLst>
              <a:ext uri="{FF2B5EF4-FFF2-40B4-BE49-F238E27FC236}">
                <a16:creationId xmlns:a16="http://schemas.microsoft.com/office/drawing/2014/main" id="{BB987253-4AFA-46A2-B4D6-9C1C98FA0880}"/>
              </a:ext>
            </a:extLst>
          </p:cNvPr>
          <p:cNvPicPr>
            <a:picLocks noChangeAspect="1"/>
          </p:cNvPicPr>
          <p:nvPr/>
        </p:nvPicPr>
        <p:blipFill>
          <a:blip r:embed="rId10"/>
          <a:stretch>
            <a:fillRect/>
          </a:stretch>
        </p:blipFill>
        <p:spPr>
          <a:xfrm>
            <a:off x="6551251" y="785727"/>
            <a:ext cx="729066" cy="455666"/>
          </a:xfrm>
          <a:prstGeom prst="rect">
            <a:avLst/>
          </a:prstGeom>
        </p:spPr>
      </p:pic>
      <p:pic>
        <p:nvPicPr>
          <p:cNvPr id="29" name="image20.png">
            <a:extLst>
              <a:ext uri="{FF2B5EF4-FFF2-40B4-BE49-F238E27FC236}">
                <a16:creationId xmlns:a16="http://schemas.microsoft.com/office/drawing/2014/main" id="{D2BCD5B5-67C0-44D0-B7FD-9AE7ADA36DBA}"/>
              </a:ext>
            </a:extLst>
          </p:cNvPr>
          <p:cNvPicPr/>
          <p:nvPr/>
        </p:nvPicPr>
        <p:blipFill>
          <a:blip r:embed="rId11" cstate="print">
            <a:extLst/>
          </a:blip>
          <a:stretch>
            <a:fillRect/>
          </a:stretch>
        </p:blipFill>
        <p:spPr>
          <a:xfrm>
            <a:off x="6026953" y="573544"/>
            <a:ext cx="808769" cy="424365"/>
          </a:xfrm>
          <a:prstGeom prst="rect">
            <a:avLst/>
          </a:prstGeom>
          <a:ln w="12700">
            <a:miter lim="400000"/>
          </a:ln>
        </p:spPr>
      </p:pic>
      <p:pic>
        <p:nvPicPr>
          <p:cNvPr id="30" name="image20.png">
            <a:extLst>
              <a:ext uri="{FF2B5EF4-FFF2-40B4-BE49-F238E27FC236}">
                <a16:creationId xmlns:a16="http://schemas.microsoft.com/office/drawing/2014/main" id="{C0678990-70BA-459F-B3EC-1358EA4CF97F}"/>
              </a:ext>
            </a:extLst>
          </p:cNvPr>
          <p:cNvPicPr/>
          <p:nvPr/>
        </p:nvPicPr>
        <p:blipFill>
          <a:blip r:embed="rId11" cstate="print">
            <a:extLst/>
          </a:blip>
          <a:stretch>
            <a:fillRect/>
          </a:stretch>
        </p:blipFill>
        <p:spPr>
          <a:xfrm>
            <a:off x="10773631" y="2743422"/>
            <a:ext cx="808769" cy="424365"/>
          </a:xfrm>
          <a:prstGeom prst="rect">
            <a:avLst/>
          </a:prstGeom>
          <a:ln w="12700">
            <a:miter lim="400000"/>
          </a:ln>
        </p:spPr>
      </p:pic>
      <p:pic>
        <p:nvPicPr>
          <p:cNvPr id="31" name="image20.png">
            <a:extLst>
              <a:ext uri="{FF2B5EF4-FFF2-40B4-BE49-F238E27FC236}">
                <a16:creationId xmlns:a16="http://schemas.microsoft.com/office/drawing/2014/main" id="{A229B565-E6DC-4180-993E-E2E3BA5F7DE0}"/>
              </a:ext>
            </a:extLst>
          </p:cNvPr>
          <p:cNvPicPr/>
          <p:nvPr/>
        </p:nvPicPr>
        <p:blipFill>
          <a:blip r:embed="rId11" cstate="print">
            <a:extLst/>
          </a:blip>
          <a:stretch>
            <a:fillRect/>
          </a:stretch>
        </p:blipFill>
        <p:spPr>
          <a:xfrm>
            <a:off x="5158688" y="5767752"/>
            <a:ext cx="808769" cy="424365"/>
          </a:xfrm>
          <a:prstGeom prst="rect">
            <a:avLst/>
          </a:prstGeom>
          <a:ln w="12700">
            <a:miter lim="400000"/>
          </a:ln>
        </p:spPr>
      </p:pic>
      <p:pic>
        <p:nvPicPr>
          <p:cNvPr id="33" name="Picture 32">
            <a:extLst>
              <a:ext uri="{FF2B5EF4-FFF2-40B4-BE49-F238E27FC236}">
                <a16:creationId xmlns:a16="http://schemas.microsoft.com/office/drawing/2014/main" id="{5F24FDBB-FD57-4BEC-A1DD-939BB7071A07}"/>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2101453" y="3710544"/>
            <a:ext cx="799648" cy="654481"/>
          </a:xfrm>
          <a:prstGeom prst="rect">
            <a:avLst/>
          </a:prstGeom>
        </p:spPr>
      </p:pic>
      <p:pic>
        <p:nvPicPr>
          <p:cNvPr id="35" name="Picture 34">
            <a:extLst>
              <a:ext uri="{FF2B5EF4-FFF2-40B4-BE49-F238E27FC236}">
                <a16:creationId xmlns:a16="http://schemas.microsoft.com/office/drawing/2014/main" id="{9527E0EC-6C4F-4C4A-B277-EF9AA2078858}"/>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9818801" y="3277908"/>
            <a:ext cx="911193" cy="911193"/>
          </a:xfrm>
          <a:prstGeom prst="rect">
            <a:avLst/>
          </a:prstGeom>
        </p:spPr>
      </p:pic>
      <p:pic>
        <p:nvPicPr>
          <p:cNvPr id="37" name="Picture 36">
            <a:extLst>
              <a:ext uri="{FF2B5EF4-FFF2-40B4-BE49-F238E27FC236}">
                <a16:creationId xmlns:a16="http://schemas.microsoft.com/office/drawing/2014/main" id="{A614D9F5-679F-4F66-9882-1383560B735D}"/>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10845877" y="3212616"/>
            <a:ext cx="744127" cy="520889"/>
          </a:xfrm>
          <a:prstGeom prst="rect">
            <a:avLst/>
          </a:prstGeom>
        </p:spPr>
      </p:pic>
      <p:pic>
        <p:nvPicPr>
          <p:cNvPr id="40" name="Picture 39">
            <a:extLst>
              <a:ext uri="{FF2B5EF4-FFF2-40B4-BE49-F238E27FC236}">
                <a16:creationId xmlns:a16="http://schemas.microsoft.com/office/drawing/2014/main" id="{FC68973D-A1DD-4361-BCEC-605D201CE78A}"/>
              </a:ext>
            </a:extLst>
          </p:cNvPr>
          <p:cNvPicPr>
            <a:picLocks noChangeAspect="1"/>
          </p:cNvPicPr>
          <p:nvPr/>
        </p:nvPicPr>
        <p:blipFill>
          <a:blip r:embed="rId15"/>
          <a:stretch>
            <a:fillRect/>
          </a:stretch>
        </p:blipFill>
        <p:spPr>
          <a:xfrm>
            <a:off x="6713352" y="6077442"/>
            <a:ext cx="513871" cy="389665"/>
          </a:xfrm>
          <a:prstGeom prst="rect">
            <a:avLst/>
          </a:prstGeom>
        </p:spPr>
      </p:pic>
      <p:pic>
        <p:nvPicPr>
          <p:cNvPr id="41" name="Picture 40">
            <a:extLst>
              <a:ext uri="{FF2B5EF4-FFF2-40B4-BE49-F238E27FC236}">
                <a16:creationId xmlns:a16="http://schemas.microsoft.com/office/drawing/2014/main" id="{FB825B66-C1CD-4BF4-98F5-44AA7C801A3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484171" y="6088705"/>
            <a:ext cx="1351551" cy="473043"/>
          </a:xfrm>
          <a:prstGeom prst="rect">
            <a:avLst/>
          </a:prstGeom>
        </p:spPr>
      </p:pic>
      <p:pic>
        <p:nvPicPr>
          <p:cNvPr id="43" name="Picture 42">
            <a:extLst>
              <a:ext uri="{FF2B5EF4-FFF2-40B4-BE49-F238E27FC236}">
                <a16:creationId xmlns:a16="http://schemas.microsoft.com/office/drawing/2014/main" id="{0D5B967D-47AF-4B50-9F9B-D1088F9EE2D4}"/>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5252530" y="839780"/>
            <a:ext cx="793603" cy="507906"/>
          </a:xfrm>
          <a:prstGeom prst="rect">
            <a:avLst/>
          </a:prstGeom>
        </p:spPr>
      </p:pic>
      <p:sp>
        <p:nvSpPr>
          <p:cNvPr id="32" name="TextBox 31">
            <a:extLst>
              <a:ext uri="{FF2B5EF4-FFF2-40B4-BE49-F238E27FC236}">
                <a16:creationId xmlns:a16="http://schemas.microsoft.com/office/drawing/2014/main" id="{0DC99459-8BE5-42E0-B4CC-CEB92D7B151C}"/>
              </a:ext>
            </a:extLst>
          </p:cNvPr>
          <p:cNvSpPr txBox="1"/>
          <p:nvPr/>
        </p:nvSpPr>
        <p:spPr>
          <a:xfrm>
            <a:off x="8182185" y="736251"/>
            <a:ext cx="1809881" cy="646331"/>
          </a:xfrm>
          <a:prstGeom prst="rect">
            <a:avLst/>
          </a:prstGeom>
          <a:noFill/>
          <a:ln>
            <a:solidFill>
              <a:srgbClr val="00C8B4"/>
            </a:solidFill>
            <a:prstDash val="dash"/>
          </a:ln>
        </p:spPr>
        <p:txBody>
          <a:bodyPr wrap="square" rtlCol="0">
            <a:spAutoFit/>
          </a:bodyPr>
          <a:lstStyle>
            <a:defPPr>
              <a:defRPr lang="es-ES_tradnl"/>
            </a:defPPr>
            <a:lvl1pPr algn="ctr"/>
          </a:lstStyle>
          <a:p>
            <a:r>
              <a:rPr lang="es-ES" dirty="0"/>
              <a:t>Escalabilidad</a:t>
            </a:r>
          </a:p>
          <a:p>
            <a:r>
              <a:rPr lang="es-ES" dirty="0"/>
              <a:t>Tuneo</a:t>
            </a:r>
          </a:p>
        </p:txBody>
      </p:sp>
      <p:sp>
        <p:nvSpPr>
          <p:cNvPr id="36" name="TextBox 35">
            <a:extLst>
              <a:ext uri="{FF2B5EF4-FFF2-40B4-BE49-F238E27FC236}">
                <a16:creationId xmlns:a16="http://schemas.microsoft.com/office/drawing/2014/main" id="{0F8177FF-929F-4DB4-8AFC-FD954FD150D2}"/>
              </a:ext>
            </a:extLst>
          </p:cNvPr>
          <p:cNvSpPr txBox="1"/>
          <p:nvPr/>
        </p:nvSpPr>
        <p:spPr>
          <a:xfrm>
            <a:off x="978173" y="4871450"/>
            <a:ext cx="1809881" cy="646331"/>
          </a:xfrm>
          <a:prstGeom prst="rect">
            <a:avLst/>
          </a:prstGeom>
          <a:noFill/>
          <a:ln>
            <a:solidFill>
              <a:srgbClr val="00C8B4"/>
            </a:solidFill>
            <a:prstDash val="dash"/>
          </a:ln>
        </p:spPr>
        <p:txBody>
          <a:bodyPr wrap="square" rtlCol="0">
            <a:spAutoFit/>
          </a:bodyPr>
          <a:lstStyle>
            <a:defPPr>
              <a:defRPr lang="es-ES_tradnl"/>
            </a:defPPr>
            <a:lvl1pPr algn="ctr"/>
          </a:lstStyle>
          <a:p>
            <a:r>
              <a:rPr lang="es-ES" dirty="0"/>
              <a:t>Escalabilidad</a:t>
            </a:r>
          </a:p>
          <a:p>
            <a:r>
              <a:rPr lang="es-ES" dirty="0"/>
              <a:t>Gobernanza</a:t>
            </a:r>
          </a:p>
        </p:txBody>
      </p:sp>
      <p:cxnSp>
        <p:nvCxnSpPr>
          <p:cNvPr id="38" name="Straight Arrow Connector 37">
            <a:extLst>
              <a:ext uri="{FF2B5EF4-FFF2-40B4-BE49-F238E27FC236}">
                <a16:creationId xmlns:a16="http://schemas.microsoft.com/office/drawing/2014/main" id="{D9628217-32D3-483A-BF38-FA65E6E73739}"/>
              </a:ext>
            </a:extLst>
          </p:cNvPr>
          <p:cNvCxnSpPr>
            <a:cxnSpLocks/>
          </p:cNvCxnSpPr>
          <p:nvPr/>
        </p:nvCxnSpPr>
        <p:spPr>
          <a:xfrm flipV="1">
            <a:off x="1883114" y="4416435"/>
            <a:ext cx="0" cy="455015"/>
          </a:xfrm>
          <a:prstGeom prst="straightConnector1">
            <a:avLst/>
          </a:prstGeom>
          <a:ln>
            <a:solidFill>
              <a:srgbClr val="00C8B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BCE85D2-68F0-4DB0-9A67-C5C299574DA4}"/>
              </a:ext>
            </a:extLst>
          </p:cNvPr>
          <p:cNvCxnSpPr>
            <a:cxnSpLocks/>
          </p:cNvCxnSpPr>
          <p:nvPr/>
        </p:nvCxnSpPr>
        <p:spPr>
          <a:xfrm flipH="1" flipV="1">
            <a:off x="7537428" y="1031662"/>
            <a:ext cx="534374" cy="1"/>
          </a:xfrm>
          <a:prstGeom prst="straightConnector1">
            <a:avLst/>
          </a:prstGeom>
          <a:ln>
            <a:solidFill>
              <a:srgbClr val="00C8B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6E18A52-F571-4BBD-BBBF-CE863B945DB7}"/>
              </a:ext>
            </a:extLst>
          </p:cNvPr>
          <p:cNvCxnSpPr>
            <a:cxnSpLocks/>
          </p:cNvCxnSpPr>
          <p:nvPr/>
        </p:nvCxnSpPr>
        <p:spPr>
          <a:xfrm flipV="1">
            <a:off x="10547917" y="3890455"/>
            <a:ext cx="0" cy="537347"/>
          </a:xfrm>
          <a:prstGeom prst="straightConnector1">
            <a:avLst/>
          </a:prstGeom>
          <a:ln>
            <a:solidFill>
              <a:srgbClr val="00C8B4"/>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119F0D7-9C6F-4296-8DCA-39BF8C561269}"/>
              </a:ext>
            </a:extLst>
          </p:cNvPr>
          <p:cNvSpPr txBox="1"/>
          <p:nvPr/>
        </p:nvSpPr>
        <p:spPr>
          <a:xfrm>
            <a:off x="9546234" y="4477448"/>
            <a:ext cx="1809881" cy="646331"/>
          </a:xfrm>
          <a:prstGeom prst="rect">
            <a:avLst/>
          </a:prstGeom>
          <a:noFill/>
          <a:ln>
            <a:solidFill>
              <a:srgbClr val="00C8B4"/>
            </a:solidFill>
            <a:prstDash val="dash"/>
          </a:ln>
        </p:spPr>
        <p:txBody>
          <a:bodyPr wrap="square" rtlCol="0">
            <a:spAutoFit/>
          </a:bodyPr>
          <a:lstStyle>
            <a:defPPr>
              <a:defRPr lang="es-ES_tradnl"/>
            </a:defPPr>
            <a:lvl1pPr algn="ctr"/>
          </a:lstStyle>
          <a:p>
            <a:r>
              <a:rPr lang="es-ES" dirty="0"/>
              <a:t>Escalabilidad</a:t>
            </a:r>
          </a:p>
          <a:p>
            <a:r>
              <a:rPr lang="es-ES" dirty="0"/>
              <a:t>Tuneo</a:t>
            </a:r>
          </a:p>
        </p:txBody>
      </p:sp>
      <p:cxnSp>
        <p:nvCxnSpPr>
          <p:cNvPr id="45" name="Straight Arrow Connector 44">
            <a:extLst>
              <a:ext uri="{FF2B5EF4-FFF2-40B4-BE49-F238E27FC236}">
                <a16:creationId xmlns:a16="http://schemas.microsoft.com/office/drawing/2014/main" id="{8961CAA4-94CD-4E1D-9871-8861E5DBF1EB}"/>
              </a:ext>
            </a:extLst>
          </p:cNvPr>
          <p:cNvCxnSpPr>
            <a:cxnSpLocks/>
            <a:stCxn id="46" idx="3"/>
          </p:cNvCxnSpPr>
          <p:nvPr/>
        </p:nvCxnSpPr>
        <p:spPr>
          <a:xfrm>
            <a:off x="4599018" y="6057953"/>
            <a:ext cx="405219" cy="0"/>
          </a:xfrm>
          <a:prstGeom prst="straightConnector1">
            <a:avLst/>
          </a:prstGeom>
          <a:ln>
            <a:solidFill>
              <a:srgbClr val="00C8B4"/>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9B34C5C-C850-4B95-A1B4-6E5FB65F9EE0}"/>
              </a:ext>
            </a:extLst>
          </p:cNvPr>
          <p:cNvSpPr txBox="1"/>
          <p:nvPr/>
        </p:nvSpPr>
        <p:spPr>
          <a:xfrm>
            <a:off x="3291974" y="5734787"/>
            <a:ext cx="1307044" cy="646331"/>
          </a:xfrm>
          <a:prstGeom prst="rect">
            <a:avLst/>
          </a:prstGeom>
          <a:noFill/>
          <a:ln>
            <a:solidFill>
              <a:srgbClr val="00C8B4"/>
            </a:solidFill>
            <a:prstDash val="dash"/>
          </a:ln>
        </p:spPr>
        <p:txBody>
          <a:bodyPr wrap="square" rtlCol="0">
            <a:spAutoFit/>
          </a:bodyPr>
          <a:lstStyle>
            <a:defPPr>
              <a:defRPr lang="es-ES_tradnl"/>
            </a:defPPr>
            <a:lvl1pPr algn="ctr"/>
          </a:lstStyle>
          <a:p>
            <a:r>
              <a:rPr lang="es-ES" dirty="0"/>
              <a:t>Escala</a:t>
            </a:r>
          </a:p>
          <a:p>
            <a:r>
              <a:rPr lang="es-ES" dirty="0"/>
              <a:t>Latencia</a:t>
            </a:r>
          </a:p>
        </p:txBody>
      </p:sp>
      <p:pic>
        <p:nvPicPr>
          <p:cNvPr id="47" name="Imagen 11">
            <a:extLst>
              <a:ext uri="{FF2B5EF4-FFF2-40B4-BE49-F238E27FC236}">
                <a16:creationId xmlns:a16="http://schemas.microsoft.com/office/drawing/2014/main" id="{287143AA-A19A-40B8-8E81-39B71E3CBC2F}"/>
              </a:ext>
            </a:extLst>
          </p:cNvPr>
          <p:cNvPicPr>
            <a:picLocks noChangeAspect="1"/>
          </p:cNvPicPr>
          <p:nvPr/>
        </p:nvPicPr>
        <p:blipFill>
          <a:blip r:embed="rId17"/>
          <a:stretch>
            <a:fillRect/>
          </a:stretch>
        </p:blipFill>
        <p:spPr>
          <a:xfrm>
            <a:off x="8216781" y="6158234"/>
            <a:ext cx="900987" cy="545091"/>
          </a:xfrm>
          <a:prstGeom prst="rect">
            <a:avLst/>
          </a:prstGeom>
        </p:spPr>
      </p:pic>
      <p:sp>
        <p:nvSpPr>
          <p:cNvPr id="10" name="Arrow: Curved Down 9">
            <a:extLst>
              <a:ext uri="{FF2B5EF4-FFF2-40B4-BE49-F238E27FC236}">
                <a16:creationId xmlns:a16="http://schemas.microsoft.com/office/drawing/2014/main" id="{D42ABD04-9412-463D-A90C-29BA2C9580F8}"/>
              </a:ext>
            </a:extLst>
          </p:cNvPr>
          <p:cNvSpPr/>
          <p:nvPr/>
        </p:nvSpPr>
        <p:spPr>
          <a:xfrm>
            <a:off x="5306518" y="2538010"/>
            <a:ext cx="1973799" cy="81171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Arrow: Curved Down 47">
            <a:extLst>
              <a:ext uri="{FF2B5EF4-FFF2-40B4-BE49-F238E27FC236}">
                <a16:creationId xmlns:a16="http://schemas.microsoft.com/office/drawing/2014/main" id="{08E1A17B-C5E8-4365-B5F4-1F3A50EAA732}"/>
              </a:ext>
            </a:extLst>
          </p:cNvPr>
          <p:cNvSpPr/>
          <p:nvPr/>
        </p:nvSpPr>
        <p:spPr>
          <a:xfrm rot="10800000">
            <a:off x="5216356" y="3530086"/>
            <a:ext cx="1973799" cy="81171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E384838A-E557-463B-B643-3D63AD6F4143}"/>
              </a:ext>
            </a:extLst>
          </p:cNvPr>
          <p:cNvSpPr txBox="1"/>
          <p:nvPr/>
        </p:nvSpPr>
        <p:spPr>
          <a:xfrm>
            <a:off x="5315046" y="3216509"/>
            <a:ext cx="1809881" cy="369332"/>
          </a:xfrm>
          <a:prstGeom prst="rect">
            <a:avLst/>
          </a:prstGeom>
          <a:noFill/>
          <a:ln>
            <a:noFill/>
            <a:prstDash val="dash"/>
          </a:ln>
        </p:spPr>
        <p:txBody>
          <a:bodyPr wrap="square" rtlCol="0">
            <a:spAutoFit/>
          </a:bodyPr>
          <a:lstStyle>
            <a:defPPr>
              <a:defRPr lang="es-ES_tradnl"/>
            </a:defPPr>
            <a:lvl1pPr algn="ctr"/>
          </a:lstStyle>
          <a:p>
            <a:r>
              <a:rPr lang="es-ES" dirty="0"/>
              <a:t>Despliegue</a:t>
            </a:r>
          </a:p>
        </p:txBody>
      </p:sp>
    </p:spTree>
    <p:extLst>
      <p:ext uri="{BB962C8B-B14F-4D97-AF65-F5344CB8AC3E}">
        <p14:creationId xmlns:p14="http://schemas.microsoft.com/office/powerpoint/2010/main" val="57421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1" grpId="0" animBg="1"/>
      <p:bldP spid="12" grpId="0" animBg="1"/>
      <p:bldP spid="13" grpId="0" animBg="1"/>
      <p:bldP spid="14" grpId="0" animBg="1"/>
      <p:bldP spid="32" grpId="0" animBg="1"/>
      <p:bldP spid="36" grpId="0" animBg="1"/>
      <p:bldP spid="44" grpId="0" animBg="1"/>
      <p:bldP spid="46" grpId="0" animBg="1"/>
      <p:bldP spid="10" grpId="0" animBg="1"/>
      <p:bldP spid="48" grpId="0" animBg="1"/>
      <p:bldP spid="4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9D3DC-1488-4889-9C8B-33562606C39F}"/>
              </a:ext>
            </a:extLst>
          </p:cNvPr>
          <p:cNvSpPr>
            <a:spLocks noGrp="1"/>
          </p:cNvSpPr>
          <p:nvPr>
            <p:ph type="title"/>
          </p:nvPr>
        </p:nvSpPr>
        <p:spPr/>
        <p:txBody>
          <a:bodyPr/>
          <a:lstStyle/>
          <a:p>
            <a:r>
              <a:rPr lang="es-ES" sz="2930" dirty="0">
                <a:solidFill>
                  <a:sysClr val="windowText" lastClr="000000"/>
                </a:solidFill>
                <a:latin typeface="Calibri Light (Headings)"/>
              </a:rPr>
              <a:t>La</a:t>
            </a:r>
            <a:r>
              <a:rPr lang="es-ES" sz="2930" dirty="0">
                <a:solidFill>
                  <a:sysClr val="windowText" lastClr="000000"/>
                </a:solidFill>
                <a:latin typeface="Calibri"/>
              </a:rPr>
              <a:t> </a:t>
            </a:r>
            <a:r>
              <a:rPr lang="es-ES" sz="2930" dirty="0">
                <a:solidFill>
                  <a:sysClr val="windowText" lastClr="000000"/>
                </a:solidFill>
                <a:latin typeface="Calibri Light (Headings)"/>
              </a:rPr>
              <a:t>IA en producción</a:t>
            </a:r>
            <a:endParaRPr lang="en-US" sz="2930" dirty="0">
              <a:solidFill>
                <a:sysClr val="windowText" lastClr="000000"/>
              </a:solidFill>
              <a:latin typeface="Calibri Light (Headings)"/>
            </a:endParaRPr>
          </a:p>
        </p:txBody>
      </p:sp>
      <p:sp>
        <p:nvSpPr>
          <p:cNvPr id="4" name="2 Marcador de contenido">
            <a:extLst>
              <a:ext uri="{FF2B5EF4-FFF2-40B4-BE49-F238E27FC236}">
                <a16:creationId xmlns:a16="http://schemas.microsoft.com/office/drawing/2014/main" id="{58E9880D-B1F0-4A7C-92A5-8E75D36E7F77}"/>
              </a:ext>
            </a:extLst>
          </p:cNvPr>
          <p:cNvSpPr>
            <a:spLocks noGrp="1"/>
          </p:cNvSpPr>
          <p:nvPr>
            <p:ph idx="1"/>
          </p:nvPr>
        </p:nvSpPr>
        <p:spPr>
          <a:xfrm>
            <a:off x="609600" y="1520295"/>
            <a:ext cx="10972800" cy="5337705"/>
          </a:xfrm>
        </p:spPr>
        <p:txBody>
          <a:bodyPr>
            <a:normAutofit/>
          </a:bodyPr>
          <a:lstStyle/>
          <a:p>
            <a:pPr marL="0" indent="0"/>
            <a:r>
              <a:rPr lang="es-ES" sz="2400" b="1" dirty="0"/>
              <a:t>¿Cómo llevar a producción todo esto?</a:t>
            </a:r>
          </a:p>
          <a:p>
            <a:pPr marL="342900" indent="-342900">
              <a:buFont typeface="Arial" panose="020B0604020202020204" pitchFamily="34" charset="0"/>
              <a:buChar char="•"/>
            </a:pPr>
            <a:endParaRPr lang="es-ES" sz="2400" dirty="0"/>
          </a:p>
          <a:p>
            <a:pPr marL="342900" indent="-342900">
              <a:buFont typeface="Arial" panose="020B0604020202020204" pitchFamily="34" charset="0"/>
              <a:buChar char="•"/>
            </a:pPr>
            <a:r>
              <a:rPr lang="es-ES" sz="2400" dirty="0"/>
              <a:t>¿Cómo puedo registrar un histórico de modelos, configuraciones y pruebas?</a:t>
            </a:r>
          </a:p>
          <a:p>
            <a:pPr marL="342900" indent="-342900">
              <a:buFont typeface="Arial" panose="020B0604020202020204" pitchFamily="34" charset="0"/>
              <a:buChar char="•"/>
            </a:pPr>
            <a:endParaRPr lang="es-ES" sz="2400" dirty="0"/>
          </a:p>
          <a:p>
            <a:pPr marL="342900" indent="-342900">
              <a:buFont typeface="Arial" panose="020B0604020202020204" pitchFamily="34" charset="0"/>
              <a:buChar char="•"/>
            </a:pPr>
            <a:r>
              <a:rPr lang="es-ES" sz="2400" dirty="0"/>
              <a:t>¿Cómo pongo en producción los modelos?</a:t>
            </a:r>
          </a:p>
          <a:p>
            <a:pPr marL="342900" indent="-342900">
              <a:buFont typeface="Arial" panose="020B0604020202020204" pitchFamily="34" charset="0"/>
              <a:buChar char="•"/>
            </a:pPr>
            <a:endParaRPr lang="es-ES" sz="2400" dirty="0"/>
          </a:p>
        </p:txBody>
      </p:sp>
      <p:pic>
        <p:nvPicPr>
          <p:cNvPr id="5" name="Picture 2" descr="Resultado de imagen de kubeflow">
            <a:extLst>
              <a:ext uri="{FF2B5EF4-FFF2-40B4-BE49-F238E27FC236}">
                <a16:creationId xmlns:a16="http://schemas.microsoft.com/office/drawing/2014/main" id="{CD144CE6-590E-444A-825E-4A04F5F24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4685" y="4233215"/>
            <a:ext cx="1421055" cy="14210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B128231-2163-420C-898E-15F648C7C021}"/>
              </a:ext>
            </a:extLst>
          </p:cNvPr>
          <p:cNvPicPr>
            <a:picLocks noChangeAspect="1"/>
          </p:cNvPicPr>
          <p:nvPr/>
        </p:nvPicPr>
        <p:blipFill>
          <a:blip r:embed="rId3"/>
          <a:stretch>
            <a:fillRect/>
          </a:stretch>
        </p:blipFill>
        <p:spPr>
          <a:xfrm>
            <a:off x="3592914" y="3929279"/>
            <a:ext cx="3097181" cy="716141"/>
          </a:xfrm>
          <a:prstGeom prst="rect">
            <a:avLst/>
          </a:prstGeom>
        </p:spPr>
      </p:pic>
      <p:pic>
        <p:nvPicPr>
          <p:cNvPr id="7" name="Picture 8" descr="Imagen relacionada">
            <a:extLst>
              <a:ext uri="{FF2B5EF4-FFF2-40B4-BE49-F238E27FC236}">
                <a16:creationId xmlns:a16="http://schemas.microsoft.com/office/drawing/2014/main" id="{D18ABE9A-5536-4B08-8762-D0339A25AA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8032" y="4495580"/>
            <a:ext cx="1648716" cy="6353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2BD3412-DD77-4578-BE32-49140F4A66DD}"/>
              </a:ext>
            </a:extLst>
          </p:cNvPr>
          <p:cNvPicPr>
            <a:picLocks noChangeAspect="1"/>
          </p:cNvPicPr>
          <p:nvPr/>
        </p:nvPicPr>
        <p:blipFill>
          <a:blip r:embed="rId5"/>
          <a:stretch>
            <a:fillRect/>
          </a:stretch>
        </p:blipFill>
        <p:spPr>
          <a:xfrm>
            <a:off x="2888172" y="4645420"/>
            <a:ext cx="1640964" cy="1244333"/>
          </a:xfrm>
          <a:prstGeom prst="rect">
            <a:avLst/>
          </a:prstGeom>
        </p:spPr>
      </p:pic>
      <p:sp>
        <p:nvSpPr>
          <p:cNvPr id="9" name="Rectangle 1">
            <a:extLst>
              <a:ext uri="{FF2B5EF4-FFF2-40B4-BE49-F238E27FC236}">
                <a16:creationId xmlns:a16="http://schemas.microsoft.com/office/drawing/2014/main" id="{E84119E1-8110-4345-872B-ABBB3A95EEC3}"/>
              </a:ext>
            </a:extLst>
          </p:cNvPr>
          <p:cNvSpPr>
            <a:spLocks noChangeArrowheads="1"/>
          </p:cNvSpPr>
          <p:nvPr/>
        </p:nvSpPr>
        <p:spPr bwMode="auto">
          <a:xfrm>
            <a:off x="2558131" y="5723103"/>
            <a:ext cx="6575455" cy="907917"/>
          </a:xfrm>
          <a:prstGeom prst="rect">
            <a:avLst/>
          </a:prstGeom>
          <a:noFill/>
          <a:ln>
            <a:noFill/>
          </a:ln>
          <a:effectLst/>
        </p:spPr>
        <p:txBody>
          <a:bodyPr vert="horz" wrap="square" lIns="0" tIns="0"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366D6"/>
                </a:solidFill>
                <a:effectLst/>
                <a:latin typeface="-apple-system"/>
              </a:rPr>
              <a:t>  </a:t>
            </a:r>
            <a:r>
              <a:rPr kumimoji="0" lang="en-US" altLang="en-US" sz="1900" b="1" i="0" u="none" strike="noStrike" cap="none" normalizeH="0" baseline="0" dirty="0">
                <a:ln>
                  <a:noFill/>
                </a:ln>
                <a:solidFill>
                  <a:srgbClr val="0366D6"/>
                </a:solidFill>
                <a:effectLst/>
                <a:latin typeface="-apple-system"/>
              </a:rPr>
              <a:t>      </a:t>
            </a:r>
            <a:r>
              <a:rPr kumimoji="0" lang="en-US" altLang="en-US" sz="2400" b="1" i="0" u="none" strike="noStrike" cap="none" normalizeH="0" baseline="0" dirty="0">
                <a:ln>
                  <a:noFill/>
                </a:ln>
                <a:solidFill>
                  <a:srgbClr val="24292E"/>
                </a:solidFill>
                <a:effectLst/>
                <a:latin typeface="-apple-system"/>
              </a:rPr>
              <a:t> Microsoft Machine Learning for Apache Spark</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0366D6"/>
                </a:solidFill>
                <a:effectLst/>
                <a:latin typeface="-apple-system"/>
                <a:hlinkClick r:id="rId6"/>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4" descr="Resultado de imagen de h2oai">
            <a:extLst>
              <a:ext uri="{FF2B5EF4-FFF2-40B4-BE49-F238E27FC236}">
                <a16:creationId xmlns:a16="http://schemas.microsoft.com/office/drawing/2014/main" id="{4583CF40-24BD-4A02-B2D9-922DADA7CC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4638" y="4220567"/>
            <a:ext cx="1233077" cy="1233077"/>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6">
            <a:extLst>
              <a:ext uri="{FF2B5EF4-FFF2-40B4-BE49-F238E27FC236}">
                <a16:creationId xmlns:a16="http://schemas.microsoft.com/office/drawing/2014/main" id="{ED9512EB-BDE1-49A1-9B17-2F5C834F7BFA}"/>
              </a:ext>
            </a:extLst>
          </p:cNvPr>
          <p:cNvSpPr/>
          <p:nvPr/>
        </p:nvSpPr>
        <p:spPr>
          <a:xfrm>
            <a:off x="510650" y="5774314"/>
            <a:ext cx="1074309"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12</a:t>
            </a:r>
          </a:p>
        </p:txBody>
      </p:sp>
      <p:pic>
        <p:nvPicPr>
          <p:cNvPr id="14" name="Picture 2" descr="Resultado de imagen de logo Ikerlan">
            <a:extLst>
              <a:ext uri="{FF2B5EF4-FFF2-40B4-BE49-F238E27FC236}">
                <a16:creationId xmlns:a16="http://schemas.microsoft.com/office/drawing/2014/main" id="{1FD43E8C-148B-480B-A04E-0D4375FCA9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3517"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FDA0B34E-C53B-45B2-A009-6078F8AEFD32}"/>
              </a:ext>
            </a:extLst>
          </p:cNvPr>
          <p:cNvPicPr>
            <a:picLocks noChangeAspect="1"/>
          </p:cNvPicPr>
          <p:nvPr/>
        </p:nvPicPr>
        <p:blipFill>
          <a:blip r:embed="rId9"/>
          <a:stretch>
            <a:fillRect/>
          </a:stretch>
        </p:blipFill>
        <p:spPr>
          <a:xfrm>
            <a:off x="8216781" y="6158234"/>
            <a:ext cx="900987" cy="545091"/>
          </a:xfrm>
          <a:prstGeom prst="rect">
            <a:avLst/>
          </a:prstGeom>
        </p:spPr>
      </p:pic>
    </p:spTree>
    <p:extLst>
      <p:ext uri="{BB962C8B-B14F-4D97-AF65-F5344CB8AC3E}">
        <p14:creationId xmlns:p14="http://schemas.microsoft.com/office/powerpoint/2010/main" val="132411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78EF1-FC77-4207-8A4F-600B185405FD}"/>
              </a:ext>
            </a:extLst>
          </p:cNvPr>
          <p:cNvSpPr>
            <a:spLocks noGrp="1"/>
          </p:cNvSpPr>
          <p:nvPr>
            <p:ph type="title"/>
          </p:nvPr>
        </p:nvSpPr>
        <p:spPr/>
        <p:txBody>
          <a:bodyPr/>
          <a:lstStyle/>
          <a:p>
            <a:r>
              <a:rPr lang="es-ES" dirty="0"/>
              <a:t>Inteligencia Artificial en la nube…</a:t>
            </a:r>
          </a:p>
        </p:txBody>
      </p:sp>
      <p:sp>
        <p:nvSpPr>
          <p:cNvPr id="3" name="Content Placeholder 2">
            <a:extLst>
              <a:ext uri="{FF2B5EF4-FFF2-40B4-BE49-F238E27FC236}">
                <a16:creationId xmlns:a16="http://schemas.microsoft.com/office/drawing/2014/main" id="{BD75D278-4856-4D7A-AFEA-C18A12B90979}"/>
              </a:ext>
            </a:extLst>
          </p:cNvPr>
          <p:cNvSpPr>
            <a:spLocks noGrp="1"/>
          </p:cNvSpPr>
          <p:nvPr>
            <p:ph idx="1"/>
          </p:nvPr>
        </p:nvSpPr>
        <p:spPr/>
        <p:txBody>
          <a:bodyPr/>
          <a:lstStyle/>
          <a:p>
            <a:endParaRPr lang="es-ES" dirty="0"/>
          </a:p>
          <a:p>
            <a:pPr marL="457200" indent="-457200">
              <a:buFont typeface="Arial" panose="020B0604020202020204" pitchFamily="34" charset="0"/>
              <a:buChar char="•"/>
            </a:pPr>
            <a:r>
              <a:rPr lang="es-ES" dirty="0"/>
              <a:t>Gran capacidad de computo disponible….</a:t>
            </a:r>
          </a:p>
          <a:p>
            <a:pPr marL="457200" indent="-457200">
              <a:buFont typeface="Arial" panose="020B0604020202020204" pitchFamily="34" charset="0"/>
              <a:buChar char="•"/>
            </a:pPr>
            <a:r>
              <a:rPr lang="es-ES" dirty="0"/>
              <a:t>Algoritmos inteligentes de búsquedas de parámetros.</a:t>
            </a:r>
          </a:p>
          <a:p>
            <a:pPr marL="457200" indent="-457200">
              <a:buFont typeface="Arial" panose="020B0604020202020204" pitchFamily="34" charset="0"/>
              <a:buChar char="•"/>
            </a:pPr>
            <a:r>
              <a:rPr lang="es-ES" dirty="0"/>
              <a:t>Perdida de importancia del “</a:t>
            </a:r>
            <a:r>
              <a:rPr lang="es-ES" dirty="0" err="1"/>
              <a:t>feature</a:t>
            </a:r>
            <a:r>
              <a:rPr lang="es-ES" dirty="0"/>
              <a:t> </a:t>
            </a:r>
            <a:r>
              <a:rPr lang="es-ES" dirty="0" err="1"/>
              <a:t>engineering</a:t>
            </a:r>
            <a:r>
              <a:rPr lang="es-ES" dirty="0"/>
              <a:t>”.</a:t>
            </a:r>
          </a:p>
          <a:p>
            <a:pPr marL="457200" indent="-457200">
              <a:buFont typeface="Arial" panose="020B0604020202020204" pitchFamily="34" charset="0"/>
              <a:buChar char="•"/>
            </a:pPr>
            <a:endParaRPr lang="es-ES" dirty="0"/>
          </a:p>
          <a:p>
            <a:pPr marL="457200" indent="-457200">
              <a:buFont typeface="Arial" panose="020B0604020202020204" pitchFamily="34" charset="0"/>
              <a:buChar char="•"/>
            </a:pPr>
            <a:endParaRPr lang="es-ES" dirty="0"/>
          </a:p>
        </p:txBody>
      </p:sp>
      <p:sp>
        <p:nvSpPr>
          <p:cNvPr id="4" name="Rectángulo 6">
            <a:extLst>
              <a:ext uri="{FF2B5EF4-FFF2-40B4-BE49-F238E27FC236}">
                <a16:creationId xmlns:a16="http://schemas.microsoft.com/office/drawing/2014/main" id="{C0B36352-F8D5-43A4-B615-7EF126E89AB0}"/>
              </a:ext>
            </a:extLst>
          </p:cNvPr>
          <p:cNvSpPr/>
          <p:nvPr/>
        </p:nvSpPr>
        <p:spPr>
          <a:xfrm>
            <a:off x="510650" y="5774314"/>
            <a:ext cx="1074309"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12</a:t>
            </a:r>
          </a:p>
        </p:txBody>
      </p:sp>
      <p:pic>
        <p:nvPicPr>
          <p:cNvPr id="5" name="Picture 2" descr="Resultado de imagen de logo Ikerlan">
            <a:extLst>
              <a:ext uri="{FF2B5EF4-FFF2-40B4-BE49-F238E27FC236}">
                <a16:creationId xmlns:a16="http://schemas.microsoft.com/office/drawing/2014/main" id="{9ACDC63F-E0FF-4137-B2A9-4F341FA48A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3517"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11">
            <a:extLst>
              <a:ext uri="{FF2B5EF4-FFF2-40B4-BE49-F238E27FC236}">
                <a16:creationId xmlns:a16="http://schemas.microsoft.com/office/drawing/2014/main" id="{2BB51ACE-3C8B-4020-A302-4B60F59F4E70}"/>
              </a:ext>
            </a:extLst>
          </p:cNvPr>
          <p:cNvPicPr>
            <a:picLocks noChangeAspect="1"/>
          </p:cNvPicPr>
          <p:nvPr/>
        </p:nvPicPr>
        <p:blipFill>
          <a:blip r:embed="rId3"/>
          <a:stretch>
            <a:fillRect/>
          </a:stretch>
        </p:blipFill>
        <p:spPr>
          <a:xfrm>
            <a:off x="8216781" y="6158234"/>
            <a:ext cx="900987" cy="545091"/>
          </a:xfrm>
          <a:prstGeom prst="rect">
            <a:avLst/>
          </a:prstGeom>
        </p:spPr>
      </p:pic>
      <p:pic>
        <p:nvPicPr>
          <p:cNvPr id="7" name="Picture 2" descr="https://d1.awsstatic.com/product-marketing/AI/customers/datarobot.fdda6a1a2a8fc7a2e0d8c7a19284511a81e89d60.png">
            <a:extLst>
              <a:ext uri="{FF2B5EF4-FFF2-40B4-BE49-F238E27FC236}">
                <a16:creationId xmlns:a16="http://schemas.microsoft.com/office/drawing/2014/main" id="{305FBE86-B203-4E15-9AB9-6DB778D40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875" y="4842991"/>
            <a:ext cx="1562088" cy="10413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6895D5B-50A4-40AC-A5EA-4887E2D69BC9}"/>
              </a:ext>
            </a:extLst>
          </p:cNvPr>
          <p:cNvPicPr>
            <a:picLocks noChangeAspect="1"/>
          </p:cNvPicPr>
          <p:nvPr/>
        </p:nvPicPr>
        <p:blipFill>
          <a:blip r:embed="rId5"/>
          <a:stretch>
            <a:fillRect/>
          </a:stretch>
        </p:blipFill>
        <p:spPr>
          <a:xfrm>
            <a:off x="3355410" y="4560242"/>
            <a:ext cx="1130998" cy="565499"/>
          </a:xfrm>
          <a:prstGeom prst="rect">
            <a:avLst/>
          </a:prstGeom>
        </p:spPr>
      </p:pic>
      <p:pic>
        <p:nvPicPr>
          <p:cNvPr id="9" name="Picture 6" descr="Resultado de imagen de google automl">
            <a:extLst>
              <a:ext uri="{FF2B5EF4-FFF2-40B4-BE49-F238E27FC236}">
                <a16:creationId xmlns:a16="http://schemas.microsoft.com/office/drawing/2014/main" id="{947902C3-8FCA-44ED-951E-1DB2EB5262B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39423" y="4315277"/>
            <a:ext cx="1469225" cy="9794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DEC959C-582A-477E-B4EB-99474CF666C9}"/>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978794" y="5344366"/>
            <a:ext cx="1130998" cy="521478"/>
          </a:xfrm>
          <a:prstGeom prst="rect">
            <a:avLst/>
          </a:prstGeom>
        </p:spPr>
      </p:pic>
      <p:pic>
        <p:nvPicPr>
          <p:cNvPr id="11" name="Picture 4" descr="Resultado de imagen de h2oai">
            <a:extLst>
              <a:ext uri="{FF2B5EF4-FFF2-40B4-BE49-F238E27FC236}">
                <a16:creationId xmlns:a16="http://schemas.microsoft.com/office/drawing/2014/main" id="{7A755BE1-8A1D-46AC-B0D9-726CFA9122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41149" y="4302357"/>
            <a:ext cx="732330" cy="7323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Resultado de imagen de matlab">
            <a:extLst>
              <a:ext uri="{FF2B5EF4-FFF2-40B4-BE49-F238E27FC236}">
                <a16:creationId xmlns:a16="http://schemas.microsoft.com/office/drawing/2014/main" id="{6774A728-57EE-4E29-A856-C5C8214712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5109" y="4585979"/>
            <a:ext cx="842651" cy="7583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Resultado de imagen de azure auto ml">
            <a:extLst>
              <a:ext uri="{FF2B5EF4-FFF2-40B4-BE49-F238E27FC236}">
                <a16:creationId xmlns:a16="http://schemas.microsoft.com/office/drawing/2014/main" id="{969158A8-9B87-46B5-8703-6F72689B1D5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36639" y="4359699"/>
            <a:ext cx="2203186" cy="7203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Resultado de imagen de azure auto ml">
            <a:extLst>
              <a:ext uri="{FF2B5EF4-FFF2-40B4-BE49-F238E27FC236}">
                <a16:creationId xmlns:a16="http://schemas.microsoft.com/office/drawing/2014/main" id="{4B2BAB92-D59B-4335-AF34-45FA7D069C73}"/>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36774" y="5080038"/>
            <a:ext cx="1427871" cy="80317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F69B2A80-4829-48A6-88DE-64D1A73BD24D}"/>
              </a:ext>
            </a:extLst>
          </p:cNvPr>
          <p:cNvSpPr/>
          <p:nvPr/>
        </p:nvSpPr>
        <p:spPr>
          <a:xfrm>
            <a:off x="2953447" y="3393605"/>
            <a:ext cx="6312690" cy="646331"/>
          </a:xfrm>
          <a:prstGeom prst="rect">
            <a:avLst/>
          </a:prstGeom>
        </p:spPr>
        <p:txBody>
          <a:bodyPr wrap="none">
            <a:spAutoFit/>
          </a:bodyPr>
          <a:lstStyle/>
          <a:p>
            <a:pPr algn="ctr"/>
            <a:r>
              <a:rPr lang="en-US" sz="3600" b="1" dirty="0"/>
              <a:t>AUTOMATED  Machine Learning</a:t>
            </a:r>
          </a:p>
        </p:txBody>
      </p:sp>
    </p:spTree>
    <p:extLst>
      <p:ext uri="{BB962C8B-B14F-4D97-AF65-F5344CB8AC3E}">
        <p14:creationId xmlns:p14="http://schemas.microsoft.com/office/powerpoint/2010/main" val="135734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13A47-BDD3-46DF-80E6-3BD67A4012A8}"/>
              </a:ext>
            </a:extLst>
          </p:cNvPr>
          <p:cNvSpPr>
            <a:spLocks noGrp="1"/>
          </p:cNvSpPr>
          <p:nvPr>
            <p:ph type="title"/>
          </p:nvPr>
        </p:nvSpPr>
        <p:spPr/>
        <p:txBody>
          <a:bodyPr/>
          <a:lstStyle/>
          <a:p>
            <a:r>
              <a:rPr lang="es-ES" dirty="0"/>
              <a:t>¿Aún así podemos mejorar?</a:t>
            </a:r>
            <a:endParaRPr lang="en-US" dirty="0"/>
          </a:p>
        </p:txBody>
      </p:sp>
      <p:sp>
        <p:nvSpPr>
          <p:cNvPr id="5" name="Content Placeholder 2">
            <a:extLst>
              <a:ext uri="{FF2B5EF4-FFF2-40B4-BE49-F238E27FC236}">
                <a16:creationId xmlns:a16="http://schemas.microsoft.com/office/drawing/2014/main" id="{EC57A958-547F-407E-B364-CE33742D985A}"/>
              </a:ext>
            </a:extLst>
          </p:cNvPr>
          <p:cNvSpPr>
            <a:spLocks noGrp="1"/>
          </p:cNvSpPr>
          <p:nvPr>
            <p:ph idx="1"/>
          </p:nvPr>
        </p:nvSpPr>
        <p:spPr>
          <a:xfrm>
            <a:off x="411480" y="1220788"/>
            <a:ext cx="11185208" cy="4525962"/>
          </a:xfrm>
        </p:spPr>
        <p:txBody>
          <a:bodyPr/>
          <a:lstStyle/>
          <a:p>
            <a:endParaRPr lang="es-ES" dirty="0"/>
          </a:p>
          <a:p>
            <a:endParaRPr lang="es-ES" dirty="0"/>
          </a:p>
          <a:p>
            <a:endParaRPr lang="es-ES" dirty="0"/>
          </a:p>
          <a:p>
            <a:pPr algn="ctr"/>
            <a:r>
              <a:rPr lang="es-ES" sz="5400" dirty="0"/>
              <a:t>¿Cómo lo aplico al </a:t>
            </a:r>
            <a:r>
              <a:rPr lang="es-ES" sz="5400" b="1" dirty="0"/>
              <a:t>mundo industrial</a:t>
            </a:r>
            <a:r>
              <a:rPr lang="es-ES" sz="5400" dirty="0"/>
              <a:t>?</a:t>
            </a:r>
          </a:p>
          <a:p>
            <a:pPr algn="ctr"/>
            <a:endParaRPr lang="es-ES" sz="5400" b="1" dirty="0"/>
          </a:p>
          <a:p>
            <a:pPr algn="ctr"/>
            <a:endParaRPr lang="es-ES" sz="5400" dirty="0"/>
          </a:p>
          <a:p>
            <a:pPr algn="ctr"/>
            <a:endParaRPr lang="es-ES" sz="5400" dirty="0"/>
          </a:p>
        </p:txBody>
      </p:sp>
      <p:pic>
        <p:nvPicPr>
          <p:cNvPr id="8" name="Imagen 11">
            <a:extLst>
              <a:ext uri="{FF2B5EF4-FFF2-40B4-BE49-F238E27FC236}">
                <a16:creationId xmlns:a16="http://schemas.microsoft.com/office/drawing/2014/main" id="{9DED2418-8BBC-45E0-AE57-187ECEEAEBF1}"/>
              </a:ext>
            </a:extLst>
          </p:cNvPr>
          <p:cNvPicPr>
            <a:picLocks noChangeAspect="1"/>
          </p:cNvPicPr>
          <p:nvPr/>
        </p:nvPicPr>
        <p:blipFill>
          <a:blip r:embed="rId2"/>
          <a:stretch>
            <a:fillRect/>
          </a:stretch>
        </p:blipFill>
        <p:spPr>
          <a:xfrm>
            <a:off x="8216781" y="6158234"/>
            <a:ext cx="900987" cy="545091"/>
          </a:xfrm>
          <a:prstGeom prst="rect">
            <a:avLst/>
          </a:prstGeom>
        </p:spPr>
      </p:pic>
      <p:sp>
        <p:nvSpPr>
          <p:cNvPr id="9" name="Rectángulo 6">
            <a:extLst>
              <a:ext uri="{FF2B5EF4-FFF2-40B4-BE49-F238E27FC236}">
                <a16:creationId xmlns:a16="http://schemas.microsoft.com/office/drawing/2014/main" id="{E663A7C7-4051-4A2F-9246-22712CAE4D7E}"/>
              </a:ext>
            </a:extLst>
          </p:cNvPr>
          <p:cNvSpPr/>
          <p:nvPr/>
        </p:nvSpPr>
        <p:spPr>
          <a:xfrm>
            <a:off x="510650" y="5774314"/>
            <a:ext cx="1074309"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14</a:t>
            </a:r>
          </a:p>
        </p:txBody>
      </p:sp>
      <p:pic>
        <p:nvPicPr>
          <p:cNvPr id="10" name="Picture 2" descr="Resultado de imagen de logo Ikerlan">
            <a:extLst>
              <a:ext uri="{FF2B5EF4-FFF2-40B4-BE49-F238E27FC236}">
                <a16:creationId xmlns:a16="http://schemas.microsoft.com/office/drawing/2014/main" id="{0EBBF80E-BF34-4E57-A551-C59E3F760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517"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71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a:extLst>
              <a:ext uri="{FF2B5EF4-FFF2-40B4-BE49-F238E27FC236}">
                <a16:creationId xmlns:a16="http://schemas.microsoft.com/office/drawing/2014/main" id="{C86BAB30-4777-4794-9A4A-4BE4AA2BF880}"/>
              </a:ext>
            </a:extLst>
          </p:cNvPr>
          <p:cNvPicPr>
            <a:picLocks noChangeAspect="1"/>
          </p:cNvPicPr>
          <p:nvPr/>
        </p:nvPicPr>
        <p:blipFill>
          <a:blip r:embed="rId3"/>
          <a:stretch>
            <a:fillRect/>
          </a:stretch>
        </p:blipFill>
        <p:spPr>
          <a:xfrm>
            <a:off x="8216781" y="6158234"/>
            <a:ext cx="900987" cy="545091"/>
          </a:xfrm>
          <a:prstGeom prst="rect">
            <a:avLst/>
          </a:prstGeom>
        </p:spPr>
      </p:pic>
      <p:sp>
        <p:nvSpPr>
          <p:cNvPr id="8" name="Rectángulo 6">
            <a:extLst>
              <a:ext uri="{FF2B5EF4-FFF2-40B4-BE49-F238E27FC236}">
                <a16:creationId xmlns:a16="http://schemas.microsoft.com/office/drawing/2014/main" id="{7A708B2F-926A-4A9B-8CEC-373C22386ADC}"/>
              </a:ext>
            </a:extLst>
          </p:cNvPr>
          <p:cNvSpPr/>
          <p:nvPr/>
        </p:nvSpPr>
        <p:spPr>
          <a:xfrm>
            <a:off x="510650" y="5774314"/>
            <a:ext cx="1074309"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15</a:t>
            </a:r>
          </a:p>
        </p:txBody>
      </p:sp>
      <p:pic>
        <p:nvPicPr>
          <p:cNvPr id="9" name="Picture 2" descr="Resultado de imagen de logo Ikerlan">
            <a:extLst>
              <a:ext uri="{FF2B5EF4-FFF2-40B4-BE49-F238E27FC236}">
                <a16:creationId xmlns:a16="http://schemas.microsoft.com/office/drawing/2014/main" id="{0FAC53F4-274F-4F40-970D-4BBEF8ABF8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3517"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CB41927A-CC52-4F85-946C-849376A6D5DA}"/>
              </a:ext>
            </a:extLst>
          </p:cNvPr>
          <p:cNvSpPr txBox="1">
            <a:spLocks/>
          </p:cNvSpPr>
          <p:nvPr/>
        </p:nvSpPr>
        <p:spPr>
          <a:xfrm>
            <a:off x="2831637" y="-27384"/>
            <a:ext cx="8750763" cy="76808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930" dirty="0"/>
              <a:t>Más problemas del mundo industrial…</a:t>
            </a:r>
            <a:endParaRPr lang="en-US" sz="2930" dirty="0"/>
          </a:p>
        </p:txBody>
      </p:sp>
      <p:sp>
        <p:nvSpPr>
          <p:cNvPr id="13" name="Content Placeholder 2">
            <a:extLst>
              <a:ext uri="{FF2B5EF4-FFF2-40B4-BE49-F238E27FC236}">
                <a16:creationId xmlns:a16="http://schemas.microsoft.com/office/drawing/2014/main" id="{DA0C4FCB-140A-4BDF-9BA3-E152C75401BD}"/>
              </a:ext>
            </a:extLst>
          </p:cNvPr>
          <p:cNvSpPr txBox="1">
            <a:spLocks/>
          </p:cNvSpPr>
          <p:nvPr/>
        </p:nvSpPr>
        <p:spPr>
          <a:xfrm>
            <a:off x="623392" y="1220755"/>
            <a:ext cx="10972800" cy="452596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Clr>
                <a:srgbClr val="00B050"/>
              </a:buClr>
            </a:pPr>
            <a:endParaRPr lang="es-ES" dirty="0"/>
          </a:p>
          <a:p>
            <a:pPr marL="457200" indent="-457200">
              <a:buClr>
                <a:srgbClr val="00B050"/>
              </a:buClr>
              <a:buFont typeface="Arial" panose="020B0604020202020204" pitchFamily="34" charset="0"/>
              <a:buChar char="•"/>
            </a:pPr>
            <a:r>
              <a:rPr lang="es-ES" dirty="0"/>
              <a:t>Latencia… puede la nube hacer que ejecute algoritmos de control?</a:t>
            </a:r>
          </a:p>
          <a:p>
            <a:pPr marL="914400" lvl="1" indent="-457200">
              <a:buClr>
                <a:srgbClr val="00B050"/>
              </a:buClr>
              <a:buFont typeface="Arial" panose="020B0604020202020204" pitchFamily="34" charset="0"/>
              <a:buChar char="•"/>
            </a:pPr>
            <a:endParaRPr lang="es-ES" dirty="0"/>
          </a:p>
          <a:p>
            <a:pPr marL="914400" lvl="1" indent="-457200">
              <a:buClr>
                <a:srgbClr val="00B050"/>
              </a:buClr>
              <a:buFont typeface="Arial" panose="020B0604020202020204" pitchFamily="34" charset="0"/>
              <a:buChar char="•"/>
            </a:pPr>
            <a:endParaRPr lang="es-ES" dirty="0"/>
          </a:p>
          <a:p>
            <a:pPr marL="457200" indent="-457200">
              <a:buClr>
                <a:srgbClr val="00B050"/>
              </a:buClr>
              <a:buFont typeface="Arial" panose="020B0604020202020204" pitchFamily="34" charset="0"/>
              <a:buChar char="•"/>
            </a:pPr>
            <a:r>
              <a:rPr lang="es-ES" dirty="0"/>
              <a:t>Energía, según la energía disponible me puede interesar balancear. </a:t>
            </a:r>
          </a:p>
          <a:p>
            <a:pPr marL="457200" indent="-457200">
              <a:buClr>
                <a:srgbClr val="00B050"/>
              </a:buClr>
              <a:buFont typeface="Arial" panose="020B0604020202020204" pitchFamily="34" charset="0"/>
              <a:buChar char="•"/>
            </a:pPr>
            <a:endParaRPr lang="es-ES" dirty="0"/>
          </a:p>
          <a:p>
            <a:pPr marL="457200" indent="-457200">
              <a:buClr>
                <a:srgbClr val="00B050"/>
              </a:buClr>
              <a:buFont typeface="Arial" panose="020B0604020202020204" pitchFamily="34" charset="0"/>
              <a:buChar char="•"/>
            </a:pPr>
            <a:endParaRPr lang="es-ES" dirty="0"/>
          </a:p>
          <a:p>
            <a:pPr marL="457200" indent="-457200">
              <a:buClr>
                <a:srgbClr val="00B050"/>
              </a:buClr>
              <a:buFont typeface="Arial" panose="020B0604020202020204" pitchFamily="34" charset="0"/>
              <a:buChar char="•"/>
            </a:pPr>
            <a:r>
              <a:rPr lang="es-ES" dirty="0"/>
              <a:t>Que paradigma uso… Entrenar en nube </a:t>
            </a:r>
            <a:r>
              <a:rPr lang="es-ES" dirty="0">
                <a:sym typeface="Wingdings" panose="05000000000000000000" pitchFamily="2" charset="2"/>
              </a:rPr>
              <a:t> Despliego en </a:t>
            </a:r>
            <a:r>
              <a:rPr lang="es-ES" dirty="0" err="1">
                <a:sym typeface="Wingdings" panose="05000000000000000000" pitchFamily="2" charset="2"/>
              </a:rPr>
              <a:t>Fog</a:t>
            </a:r>
            <a:r>
              <a:rPr lang="es-ES" dirty="0">
                <a:sym typeface="Wingdings" panose="05000000000000000000" pitchFamily="2" charset="2"/>
              </a:rPr>
              <a:t>/Edge?</a:t>
            </a:r>
            <a:r>
              <a:rPr lang="en-US" dirty="0"/>
              <a:t> </a:t>
            </a:r>
            <a:endParaRPr lang="es-ES" dirty="0"/>
          </a:p>
          <a:p>
            <a:pPr marL="457200" indent="-457200">
              <a:buClr>
                <a:srgbClr val="00B050"/>
              </a:buClr>
              <a:buFont typeface="Arial" panose="020B0604020202020204" pitchFamily="34" charset="0"/>
              <a:buChar char="•"/>
            </a:pPr>
            <a:endParaRPr lang="es-ES" dirty="0"/>
          </a:p>
          <a:p>
            <a:pPr marL="457200" indent="-457200">
              <a:buClr>
                <a:srgbClr val="00B050"/>
              </a:buClr>
              <a:buFont typeface="Arial" panose="020B0604020202020204" pitchFamily="34" charset="0"/>
              <a:buChar char="•"/>
            </a:pPr>
            <a:endParaRPr lang="es-ES" dirty="0"/>
          </a:p>
        </p:txBody>
      </p:sp>
      <p:pic>
        <p:nvPicPr>
          <p:cNvPr id="1028" name="Picture 4" descr="Resultado de imagen de 5g logo">
            <a:extLst>
              <a:ext uri="{FF2B5EF4-FFF2-40B4-BE49-F238E27FC236}">
                <a16:creationId xmlns:a16="http://schemas.microsoft.com/office/drawing/2014/main" id="{35D64F43-BC2C-4A46-BB75-E16C24F6572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25074" y="1991252"/>
            <a:ext cx="1637051" cy="1091367"/>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8" descr="https://elastic-project.eu/sites/default/files/images/elastic-logo-horiz.svg">
            <a:extLst>
              <a:ext uri="{FF2B5EF4-FFF2-40B4-BE49-F238E27FC236}">
                <a16:creationId xmlns:a16="http://schemas.microsoft.com/office/drawing/2014/main" id="{41FB4C86-AD26-428C-8D11-6206A50DFAB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F62D9DC8-E74D-448B-B083-2EBC7992730D}"/>
              </a:ext>
            </a:extLst>
          </p:cNvPr>
          <p:cNvPicPr>
            <a:picLocks noChangeAspect="1"/>
          </p:cNvPicPr>
          <p:nvPr/>
        </p:nvPicPr>
        <p:blipFill>
          <a:blip r:embed="rId6">
            <a:clrChange>
              <a:clrFrom>
                <a:srgbClr val="000000"/>
              </a:clrFrom>
              <a:clrTo>
                <a:srgbClr val="000000">
                  <a:alpha val="0"/>
                </a:srgbClr>
              </a:clrTo>
            </a:clrChange>
          </a:blip>
          <a:stretch>
            <a:fillRect/>
          </a:stretch>
        </p:blipFill>
        <p:spPr>
          <a:xfrm>
            <a:off x="4735049" y="3711374"/>
            <a:ext cx="3026701" cy="587141"/>
          </a:xfrm>
          <a:prstGeom prst="rect">
            <a:avLst/>
          </a:prstGeom>
        </p:spPr>
      </p:pic>
      <p:pic>
        <p:nvPicPr>
          <p:cNvPr id="15" name="Picture 14">
            <a:extLst>
              <a:ext uri="{FF2B5EF4-FFF2-40B4-BE49-F238E27FC236}">
                <a16:creationId xmlns:a16="http://schemas.microsoft.com/office/drawing/2014/main" id="{A6A2C379-2130-40F2-B253-4B7B9AF38F1A}"/>
              </a:ext>
            </a:extLst>
          </p:cNvPr>
          <p:cNvPicPr>
            <a:picLocks noChangeAspect="1"/>
          </p:cNvPicPr>
          <p:nvPr/>
        </p:nvPicPr>
        <p:blipFill>
          <a:blip r:embed="rId7">
            <a:clrChange>
              <a:clrFrom>
                <a:srgbClr val="FEFFFC"/>
              </a:clrFrom>
              <a:clrTo>
                <a:srgbClr val="FEFFFC">
                  <a:alpha val="0"/>
                </a:srgbClr>
              </a:clrTo>
            </a:clrChange>
          </a:blip>
          <a:stretch>
            <a:fillRect/>
          </a:stretch>
        </p:blipFill>
        <p:spPr>
          <a:xfrm>
            <a:off x="4200758" y="5314120"/>
            <a:ext cx="3485681" cy="578506"/>
          </a:xfrm>
          <a:prstGeom prst="rect">
            <a:avLst/>
          </a:prstGeom>
        </p:spPr>
      </p:pic>
    </p:spTree>
    <p:extLst>
      <p:ext uri="{BB962C8B-B14F-4D97-AF65-F5344CB8AC3E}">
        <p14:creationId xmlns:p14="http://schemas.microsoft.com/office/powerpoint/2010/main" val="339109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a:extLst>
              <a:ext uri="{FF2B5EF4-FFF2-40B4-BE49-F238E27FC236}">
                <a16:creationId xmlns:a16="http://schemas.microsoft.com/office/drawing/2014/main" id="{C86BAB30-4777-4794-9A4A-4BE4AA2BF880}"/>
              </a:ext>
            </a:extLst>
          </p:cNvPr>
          <p:cNvPicPr>
            <a:picLocks noChangeAspect="1"/>
          </p:cNvPicPr>
          <p:nvPr/>
        </p:nvPicPr>
        <p:blipFill>
          <a:blip r:embed="rId2"/>
          <a:stretch>
            <a:fillRect/>
          </a:stretch>
        </p:blipFill>
        <p:spPr>
          <a:xfrm>
            <a:off x="8216781" y="6158234"/>
            <a:ext cx="900987" cy="545091"/>
          </a:xfrm>
          <a:prstGeom prst="rect">
            <a:avLst/>
          </a:prstGeom>
        </p:spPr>
      </p:pic>
      <p:sp>
        <p:nvSpPr>
          <p:cNvPr id="8" name="Rectángulo 6">
            <a:extLst>
              <a:ext uri="{FF2B5EF4-FFF2-40B4-BE49-F238E27FC236}">
                <a16:creationId xmlns:a16="http://schemas.microsoft.com/office/drawing/2014/main" id="{7A708B2F-926A-4A9B-8CEC-373C22386ADC}"/>
              </a:ext>
            </a:extLst>
          </p:cNvPr>
          <p:cNvSpPr/>
          <p:nvPr/>
        </p:nvSpPr>
        <p:spPr>
          <a:xfrm>
            <a:off x="510650" y="5774314"/>
            <a:ext cx="1074309"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16</a:t>
            </a:r>
          </a:p>
        </p:txBody>
      </p:sp>
      <p:pic>
        <p:nvPicPr>
          <p:cNvPr id="9" name="Picture 2" descr="Resultado de imagen de logo Ikerlan">
            <a:extLst>
              <a:ext uri="{FF2B5EF4-FFF2-40B4-BE49-F238E27FC236}">
                <a16:creationId xmlns:a16="http://schemas.microsoft.com/office/drawing/2014/main" id="{0FAC53F4-274F-4F40-970D-4BBEF8ABF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517"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E0679968-B8FA-4905-8BC1-C7DA297E5820}"/>
              </a:ext>
            </a:extLst>
          </p:cNvPr>
          <p:cNvSpPr txBox="1">
            <a:spLocks/>
          </p:cNvSpPr>
          <p:nvPr/>
        </p:nvSpPr>
        <p:spPr>
          <a:xfrm>
            <a:off x="2831637" y="-27384"/>
            <a:ext cx="8750763" cy="76808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930"/>
              <a:t>¿Aún así podemos mejorar?</a:t>
            </a:r>
            <a:endParaRPr lang="en-US" sz="2930" dirty="0"/>
          </a:p>
        </p:txBody>
      </p:sp>
      <p:pic>
        <p:nvPicPr>
          <p:cNvPr id="11" name="Picture 10" descr="train, transportation icon">
            <a:extLst>
              <a:ext uri="{FF2B5EF4-FFF2-40B4-BE49-F238E27FC236}">
                <a16:creationId xmlns:a16="http://schemas.microsoft.com/office/drawing/2014/main" id="{8F3409C1-E40E-4F7B-9455-AD83AC016F9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14" y="2400919"/>
            <a:ext cx="1114420" cy="1114420"/>
          </a:xfrm>
          <a:prstGeom prst="rect">
            <a:avLst/>
          </a:prstGeom>
          <a:noFill/>
          <a:extLst>
            <a:ext uri="{909E8E84-426E-40DD-AFC4-6F175D3DCCD1}">
              <a14:hiddenFill xmlns:a14="http://schemas.microsoft.com/office/drawing/2010/main">
                <a:solidFill>
                  <a:srgbClr val="FFFFFF"/>
                </a:solidFill>
              </a14:hiddenFill>
            </a:ext>
          </a:extLst>
        </p:spPr>
      </p:pic>
      <p:pic>
        <p:nvPicPr>
          <p:cNvPr id="12" name="69 Imagen" descr="factory-with-chimney.png">
            <a:extLst>
              <a:ext uri="{FF2B5EF4-FFF2-40B4-BE49-F238E27FC236}">
                <a16:creationId xmlns:a16="http://schemas.microsoft.com/office/drawing/2014/main" id="{52267C2A-CDF8-41E4-9E33-88D9107E59F6}"/>
              </a:ext>
            </a:extLst>
          </p:cNvPr>
          <p:cNvPicPr>
            <a:picLocks noChangeAspect="1"/>
          </p:cNvPicPr>
          <p:nvPr/>
        </p:nvPicPr>
        <p:blipFill>
          <a:blip r:embed="rId5" cstate="print"/>
          <a:srcRect t="14012"/>
          <a:stretch>
            <a:fillRect/>
          </a:stretch>
        </p:blipFill>
        <p:spPr>
          <a:xfrm>
            <a:off x="8117089" y="4269727"/>
            <a:ext cx="900988" cy="774737"/>
          </a:xfrm>
          <a:prstGeom prst="rect">
            <a:avLst/>
          </a:prstGeom>
        </p:spPr>
      </p:pic>
      <p:pic>
        <p:nvPicPr>
          <p:cNvPr id="2050" name="Picture 2" descr="https://edgent.apache.org/img/apache_logo.png">
            <a:extLst>
              <a:ext uri="{FF2B5EF4-FFF2-40B4-BE49-F238E27FC236}">
                <a16:creationId xmlns:a16="http://schemas.microsoft.com/office/drawing/2014/main" id="{8D2DD61C-393B-41F4-85E9-FAF4DF9B9D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77788" y="665193"/>
            <a:ext cx="1667999" cy="7607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04D5C01-0640-47BC-B826-DEEABFB192FA}"/>
              </a:ext>
            </a:extLst>
          </p:cNvPr>
          <p:cNvPicPr>
            <a:picLocks noChangeAspect="1"/>
          </p:cNvPicPr>
          <p:nvPr/>
        </p:nvPicPr>
        <p:blipFill>
          <a:blip r:embed="rId7"/>
          <a:stretch>
            <a:fillRect/>
          </a:stretch>
        </p:blipFill>
        <p:spPr>
          <a:xfrm>
            <a:off x="6303006" y="521263"/>
            <a:ext cx="904875" cy="962025"/>
          </a:xfrm>
          <a:prstGeom prst="rect">
            <a:avLst/>
          </a:prstGeom>
        </p:spPr>
      </p:pic>
      <p:pic>
        <p:nvPicPr>
          <p:cNvPr id="3" name="Picture 2">
            <a:extLst>
              <a:ext uri="{FF2B5EF4-FFF2-40B4-BE49-F238E27FC236}">
                <a16:creationId xmlns:a16="http://schemas.microsoft.com/office/drawing/2014/main" id="{F8450375-6BF0-448B-80BD-8E3E6A49F5D5}"/>
              </a:ext>
            </a:extLst>
          </p:cNvPr>
          <p:cNvPicPr>
            <a:picLocks noChangeAspect="1"/>
          </p:cNvPicPr>
          <p:nvPr/>
        </p:nvPicPr>
        <p:blipFill>
          <a:blip r:embed="rId8"/>
          <a:stretch>
            <a:fillRect/>
          </a:stretch>
        </p:blipFill>
        <p:spPr>
          <a:xfrm>
            <a:off x="7585622" y="580552"/>
            <a:ext cx="1114425" cy="942975"/>
          </a:xfrm>
          <a:prstGeom prst="rect">
            <a:avLst/>
          </a:prstGeom>
        </p:spPr>
      </p:pic>
      <p:pic>
        <p:nvPicPr>
          <p:cNvPr id="5" name="Picture 4">
            <a:extLst>
              <a:ext uri="{FF2B5EF4-FFF2-40B4-BE49-F238E27FC236}">
                <a16:creationId xmlns:a16="http://schemas.microsoft.com/office/drawing/2014/main" id="{8FB437C9-2075-42FC-95DB-E19CA6D7907D}"/>
              </a:ext>
            </a:extLst>
          </p:cNvPr>
          <p:cNvPicPr>
            <a:picLocks noChangeAspect="1"/>
          </p:cNvPicPr>
          <p:nvPr/>
        </p:nvPicPr>
        <p:blipFill>
          <a:blip r:embed="rId9"/>
          <a:stretch>
            <a:fillRect/>
          </a:stretch>
        </p:blipFill>
        <p:spPr>
          <a:xfrm>
            <a:off x="4781895" y="593754"/>
            <a:ext cx="1009650" cy="771525"/>
          </a:xfrm>
          <a:prstGeom prst="rect">
            <a:avLst/>
          </a:prstGeom>
        </p:spPr>
      </p:pic>
      <p:cxnSp>
        <p:nvCxnSpPr>
          <p:cNvPr id="17" name="Straight Connector 16">
            <a:extLst>
              <a:ext uri="{FF2B5EF4-FFF2-40B4-BE49-F238E27FC236}">
                <a16:creationId xmlns:a16="http://schemas.microsoft.com/office/drawing/2014/main" id="{1AD53D1F-441B-46E9-9815-0C2AB7E0C795}"/>
              </a:ext>
            </a:extLst>
          </p:cNvPr>
          <p:cNvCxnSpPr>
            <a:cxnSpLocks/>
          </p:cNvCxnSpPr>
          <p:nvPr/>
        </p:nvCxnSpPr>
        <p:spPr>
          <a:xfrm>
            <a:off x="3731134" y="1908533"/>
            <a:ext cx="0" cy="3834493"/>
          </a:xfrm>
          <a:prstGeom prst="line">
            <a:avLst/>
          </a:prstGeom>
          <a:ln>
            <a:solidFill>
              <a:srgbClr val="00C8B4"/>
            </a:solidFill>
            <a:prstDash val="dashDot"/>
          </a:ln>
        </p:spPr>
        <p:style>
          <a:lnRef idx="1">
            <a:schemeClr val="accent1"/>
          </a:lnRef>
          <a:fillRef idx="0">
            <a:schemeClr val="accent1"/>
          </a:fillRef>
          <a:effectRef idx="0">
            <a:schemeClr val="accent1"/>
          </a:effectRef>
          <a:fontRef idx="minor">
            <a:schemeClr val="tx1"/>
          </a:fontRef>
        </p:style>
      </p:cxnSp>
      <p:pic>
        <p:nvPicPr>
          <p:cNvPr id="18" name="Picture 2" descr="Resultado de imaxes para aws">
            <a:extLst>
              <a:ext uri="{FF2B5EF4-FFF2-40B4-BE49-F238E27FC236}">
                <a16:creationId xmlns:a16="http://schemas.microsoft.com/office/drawing/2014/main" id="{3AA677C1-1800-47C6-A116-37990129D88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94661" y="2686838"/>
            <a:ext cx="624006" cy="3733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4D51F61D-A774-4464-B634-493ECD78B246}"/>
              </a:ext>
            </a:extLst>
          </p:cNvPr>
          <p:cNvPicPr>
            <a:picLocks noChangeAspect="1"/>
          </p:cNvPicPr>
          <p:nvPr/>
        </p:nvPicPr>
        <p:blipFill>
          <a:blip r:embed="rId11"/>
          <a:stretch>
            <a:fillRect/>
          </a:stretch>
        </p:blipFill>
        <p:spPr>
          <a:xfrm>
            <a:off x="2816363" y="3172113"/>
            <a:ext cx="728622" cy="437489"/>
          </a:xfrm>
          <a:prstGeom prst="rect">
            <a:avLst/>
          </a:prstGeom>
        </p:spPr>
      </p:pic>
      <p:pic>
        <p:nvPicPr>
          <p:cNvPr id="20" name="Picture 19">
            <a:extLst>
              <a:ext uri="{FF2B5EF4-FFF2-40B4-BE49-F238E27FC236}">
                <a16:creationId xmlns:a16="http://schemas.microsoft.com/office/drawing/2014/main" id="{39C08864-ACEE-4AA5-868F-9D5A87CD4D7C}"/>
              </a:ext>
            </a:extLst>
          </p:cNvPr>
          <p:cNvPicPr>
            <a:picLocks noChangeAspect="1"/>
          </p:cNvPicPr>
          <p:nvPr/>
        </p:nvPicPr>
        <p:blipFill>
          <a:blip r:embed="rId12"/>
          <a:stretch>
            <a:fillRect/>
          </a:stretch>
        </p:blipFill>
        <p:spPr>
          <a:xfrm>
            <a:off x="2880564" y="3721514"/>
            <a:ext cx="652200" cy="366304"/>
          </a:xfrm>
          <a:prstGeom prst="rect">
            <a:avLst/>
          </a:prstGeom>
        </p:spPr>
      </p:pic>
      <p:sp>
        <p:nvSpPr>
          <p:cNvPr id="14" name="Rectangle 13">
            <a:extLst>
              <a:ext uri="{FF2B5EF4-FFF2-40B4-BE49-F238E27FC236}">
                <a16:creationId xmlns:a16="http://schemas.microsoft.com/office/drawing/2014/main" id="{2F654708-8D56-4A54-905D-059F349220F2}"/>
              </a:ext>
            </a:extLst>
          </p:cNvPr>
          <p:cNvSpPr/>
          <p:nvPr/>
        </p:nvSpPr>
        <p:spPr>
          <a:xfrm>
            <a:off x="4781895" y="2617867"/>
            <a:ext cx="2259038" cy="760719"/>
          </a:xfrm>
          <a:prstGeom prst="rect">
            <a:avLst/>
          </a:prstGeom>
          <a:noFill/>
          <a:ln>
            <a:solidFill>
              <a:srgbClr val="00C8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Nodo</a:t>
            </a:r>
            <a:r>
              <a:rPr lang="en-US" dirty="0">
                <a:solidFill>
                  <a:schemeClr val="tx1"/>
                </a:solidFill>
              </a:rPr>
              <a:t> Edge</a:t>
            </a:r>
          </a:p>
        </p:txBody>
      </p:sp>
      <p:sp>
        <p:nvSpPr>
          <p:cNvPr id="24" name="Rectangle 23">
            <a:extLst>
              <a:ext uri="{FF2B5EF4-FFF2-40B4-BE49-F238E27FC236}">
                <a16:creationId xmlns:a16="http://schemas.microsoft.com/office/drawing/2014/main" id="{0E9D5712-2B95-4A49-954A-733AA7048E5C}"/>
              </a:ext>
            </a:extLst>
          </p:cNvPr>
          <p:cNvSpPr/>
          <p:nvPr/>
        </p:nvSpPr>
        <p:spPr>
          <a:xfrm>
            <a:off x="4781895" y="4372377"/>
            <a:ext cx="2259038" cy="760719"/>
          </a:xfrm>
          <a:prstGeom prst="rect">
            <a:avLst/>
          </a:prstGeom>
          <a:noFill/>
          <a:ln>
            <a:solidFill>
              <a:srgbClr val="00C8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Nodo</a:t>
            </a:r>
            <a:r>
              <a:rPr lang="en-US" dirty="0">
                <a:solidFill>
                  <a:schemeClr val="tx1"/>
                </a:solidFill>
              </a:rPr>
              <a:t> Edge</a:t>
            </a:r>
          </a:p>
        </p:txBody>
      </p:sp>
      <p:sp>
        <p:nvSpPr>
          <p:cNvPr id="15" name="Arrow: Left-Right 14">
            <a:extLst>
              <a:ext uri="{FF2B5EF4-FFF2-40B4-BE49-F238E27FC236}">
                <a16:creationId xmlns:a16="http://schemas.microsoft.com/office/drawing/2014/main" id="{F255659E-D18E-4F29-9C52-73DDED0D220E}"/>
              </a:ext>
            </a:extLst>
          </p:cNvPr>
          <p:cNvSpPr/>
          <p:nvPr/>
        </p:nvSpPr>
        <p:spPr>
          <a:xfrm>
            <a:off x="3875939" y="2906933"/>
            <a:ext cx="746508" cy="182586"/>
          </a:xfrm>
          <a:prstGeom prst="lef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Left-Right 25">
            <a:extLst>
              <a:ext uri="{FF2B5EF4-FFF2-40B4-BE49-F238E27FC236}">
                <a16:creationId xmlns:a16="http://schemas.microsoft.com/office/drawing/2014/main" id="{C4926A6F-4013-46F2-9E41-98B42A8128D7}"/>
              </a:ext>
            </a:extLst>
          </p:cNvPr>
          <p:cNvSpPr/>
          <p:nvPr/>
        </p:nvSpPr>
        <p:spPr>
          <a:xfrm>
            <a:off x="3863274" y="4652597"/>
            <a:ext cx="746508" cy="182586"/>
          </a:xfrm>
          <a:prstGeom prst="lef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Left-Right 26">
            <a:extLst>
              <a:ext uri="{FF2B5EF4-FFF2-40B4-BE49-F238E27FC236}">
                <a16:creationId xmlns:a16="http://schemas.microsoft.com/office/drawing/2014/main" id="{6C0E08DA-AE96-4F3F-8196-E9B5E65F3015}"/>
              </a:ext>
            </a:extLst>
          </p:cNvPr>
          <p:cNvSpPr/>
          <p:nvPr/>
        </p:nvSpPr>
        <p:spPr>
          <a:xfrm>
            <a:off x="7173131" y="2669063"/>
            <a:ext cx="746508" cy="182586"/>
          </a:xfrm>
          <a:prstGeom prst="lef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Left-Right 27">
            <a:extLst>
              <a:ext uri="{FF2B5EF4-FFF2-40B4-BE49-F238E27FC236}">
                <a16:creationId xmlns:a16="http://schemas.microsoft.com/office/drawing/2014/main" id="{7DF05B21-B979-497E-9CA4-9281E2FE2284}"/>
              </a:ext>
            </a:extLst>
          </p:cNvPr>
          <p:cNvSpPr/>
          <p:nvPr/>
        </p:nvSpPr>
        <p:spPr>
          <a:xfrm>
            <a:off x="7173131" y="2906934"/>
            <a:ext cx="746508" cy="182586"/>
          </a:xfrm>
          <a:prstGeom prst="lef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Left-Right 28">
            <a:extLst>
              <a:ext uri="{FF2B5EF4-FFF2-40B4-BE49-F238E27FC236}">
                <a16:creationId xmlns:a16="http://schemas.microsoft.com/office/drawing/2014/main" id="{2511FB60-A8B2-4866-AF82-CDD334F96D73}"/>
              </a:ext>
            </a:extLst>
          </p:cNvPr>
          <p:cNvSpPr/>
          <p:nvPr/>
        </p:nvSpPr>
        <p:spPr>
          <a:xfrm>
            <a:off x="7173131" y="3150627"/>
            <a:ext cx="746508" cy="182586"/>
          </a:xfrm>
          <a:prstGeom prst="lef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Left-Right 29">
            <a:extLst>
              <a:ext uri="{FF2B5EF4-FFF2-40B4-BE49-F238E27FC236}">
                <a16:creationId xmlns:a16="http://schemas.microsoft.com/office/drawing/2014/main" id="{5BF96EFA-48AF-4CA8-A685-4912A374AA70}"/>
              </a:ext>
            </a:extLst>
          </p:cNvPr>
          <p:cNvSpPr/>
          <p:nvPr/>
        </p:nvSpPr>
        <p:spPr>
          <a:xfrm>
            <a:off x="7207018" y="4434132"/>
            <a:ext cx="746508" cy="182586"/>
          </a:xfrm>
          <a:prstGeom prst="lef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Left-Right 30">
            <a:extLst>
              <a:ext uri="{FF2B5EF4-FFF2-40B4-BE49-F238E27FC236}">
                <a16:creationId xmlns:a16="http://schemas.microsoft.com/office/drawing/2014/main" id="{773CC499-CC33-411E-B4E9-A385C08BEE5E}"/>
              </a:ext>
            </a:extLst>
          </p:cNvPr>
          <p:cNvSpPr/>
          <p:nvPr/>
        </p:nvSpPr>
        <p:spPr>
          <a:xfrm>
            <a:off x="7207018" y="4672003"/>
            <a:ext cx="746508" cy="182586"/>
          </a:xfrm>
          <a:prstGeom prst="lef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Left-Right 31">
            <a:extLst>
              <a:ext uri="{FF2B5EF4-FFF2-40B4-BE49-F238E27FC236}">
                <a16:creationId xmlns:a16="http://schemas.microsoft.com/office/drawing/2014/main" id="{E7D908B2-E9E5-4ECD-9243-1FB43D9D0A58}"/>
              </a:ext>
            </a:extLst>
          </p:cNvPr>
          <p:cNvSpPr/>
          <p:nvPr/>
        </p:nvSpPr>
        <p:spPr>
          <a:xfrm>
            <a:off x="7207018" y="4915696"/>
            <a:ext cx="746508" cy="182586"/>
          </a:xfrm>
          <a:prstGeom prst="lef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4D8E318-31AB-4659-8B11-C4D8123103B7}"/>
              </a:ext>
            </a:extLst>
          </p:cNvPr>
          <p:cNvSpPr/>
          <p:nvPr/>
        </p:nvSpPr>
        <p:spPr>
          <a:xfrm>
            <a:off x="3626730" y="3217811"/>
            <a:ext cx="4694709" cy="2327007"/>
          </a:xfrm>
          <a:prstGeom prst="rect">
            <a:avLst/>
          </a:prstGeom>
          <a:solidFill>
            <a:schemeClr val="bg1"/>
          </a:solidFill>
          <a:ln>
            <a:solidFill>
              <a:srgbClr val="00C8B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a:ln>
                  <a:solidFill>
                    <a:schemeClr val="tx1"/>
                  </a:solidFill>
                </a:ln>
                <a:solidFill>
                  <a:schemeClr val="tx1"/>
                </a:solidFill>
              </a:rPr>
              <a:t>Nodo Edge</a:t>
            </a:r>
            <a:endParaRPr lang="en-US" dirty="0">
              <a:ln>
                <a:solidFill>
                  <a:schemeClr val="tx1"/>
                </a:solidFill>
              </a:ln>
              <a:solidFill>
                <a:schemeClr val="tx1"/>
              </a:solidFill>
            </a:endParaRPr>
          </a:p>
        </p:txBody>
      </p:sp>
      <p:sp>
        <p:nvSpPr>
          <p:cNvPr id="16" name="TextBox 15">
            <a:extLst>
              <a:ext uri="{FF2B5EF4-FFF2-40B4-BE49-F238E27FC236}">
                <a16:creationId xmlns:a16="http://schemas.microsoft.com/office/drawing/2014/main" id="{17E148DA-F5D9-461B-8AFA-2E4910848C08}"/>
              </a:ext>
            </a:extLst>
          </p:cNvPr>
          <p:cNvSpPr txBox="1"/>
          <p:nvPr/>
        </p:nvSpPr>
        <p:spPr>
          <a:xfrm>
            <a:off x="3833541" y="3931737"/>
            <a:ext cx="129334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dirty="0"/>
              <a:t>Seguridad</a:t>
            </a:r>
            <a:endParaRPr lang="en-US" dirty="0"/>
          </a:p>
        </p:txBody>
      </p:sp>
      <p:sp>
        <p:nvSpPr>
          <p:cNvPr id="36" name="TextBox 35">
            <a:extLst>
              <a:ext uri="{FF2B5EF4-FFF2-40B4-BE49-F238E27FC236}">
                <a16:creationId xmlns:a16="http://schemas.microsoft.com/office/drawing/2014/main" id="{2A45C783-5399-4FAC-8C5C-3EA450B03397}"/>
              </a:ext>
            </a:extLst>
          </p:cNvPr>
          <p:cNvSpPr txBox="1"/>
          <p:nvPr/>
        </p:nvSpPr>
        <p:spPr>
          <a:xfrm>
            <a:off x="5273193" y="3937636"/>
            <a:ext cx="129334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dirty="0"/>
              <a:t>Ejecución</a:t>
            </a:r>
            <a:endParaRPr lang="en-US" dirty="0"/>
          </a:p>
        </p:txBody>
      </p:sp>
      <p:sp>
        <p:nvSpPr>
          <p:cNvPr id="37" name="TextBox 36">
            <a:extLst>
              <a:ext uri="{FF2B5EF4-FFF2-40B4-BE49-F238E27FC236}">
                <a16:creationId xmlns:a16="http://schemas.microsoft.com/office/drawing/2014/main" id="{7EF77F1B-B8A6-4AB6-A0DB-4D3BBF48B929}"/>
              </a:ext>
            </a:extLst>
          </p:cNvPr>
          <p:cNvSpPr txBox="1"/>
          <p:nvPr/>
        </p:nvSpPr>
        <p:spPr>
          <a:xfrm>
            <a:off x="6668940" y="3931484"/>
            <a:ext cx="148256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s-ES" dirty="0"/>
              <a:t>Enrutamiento</a:t>
            </a:r>
            <a:endParaRPr lang="en-US" dirty="0"/>
          </a:p>
        </p:txBody>
      </p:sp>
      <p:sp>
        <p:nvSpPr>
          <p:cNvPr id="38" name="TextBox 37">
            <a:extLst>
              <a:ext uri="{FF2B5EF4-FFF2-40B4-BE49-F238E27FC236}">
                <a16:creationId xmlns:a16="http://schemas.microsoft.com/office/drawing/2014/main" id="{177375BD-137B-4DE9-9599-963511F58395}"/>
              </a:ext>
            </a:extLst>
          </p:cNvPr>
          <p:cNvSpPr txBox="1"/>
          <p:nvPr/>
        </p:nvSpPr>
        <p:spPr>
          <a:xfrm>
            <a:off x="6757702" y="1707524"/>
            <a:ext cx="1809881" cy="646331"/>
          </a:xfrm>
          <a:prstGeom prst="rect">
            <a:avLst/>
          </a:prstGeom>
          <a:noFill/>
          <a:ln>
            <a:solidFill>
              <a:srgbClr val="00C8B4"/>
            </a:solidFill>
            <a:prstDash val="dash"/>
          </a:ln>
        </p:spPr>
        <p:txBody>
          <a:bodyPr wrap="square" rtlCol="0">
            <a:spAutoFit/>
          </a:bodyPr>
          <a:lstStyle>
            <a:defPPr>
              <a:defRPr lang="es-ES_tradnl"/>
            </a:defPPr>
            <a:lvl1pPr algn="ctr"/>
          </a:lstStyle>
          <a:p>
            <a:r>
              <a:rPr lang="es-ES" dirty="0"/>
              <a:t>Protocolos Industriales</a:t>
            </a:r>
          </a:p>
        </p:txBody>
      </p:sp>
      <p:cxnSp>
        <p:nvCxnSpPr>
          <p:cNvPr id="39" name="Straight Arrow Connector 38">
            <a:extLst>
              <a:ext uri="{FF2B5EF4-FFF2-40B4-BE49-F238E27FC236}">
                <a16:creationId xmlns:a16="http://schemas.microsoft.com/office/drawing/2014/main" id="{A78F17AF-A6CD-4917-9CE2-DA6A3EF3DC9E}"/>
              </a:ext>
            </a:extLst>
          </p:cNvPr>
          <p:cNvCxnSpPr>
            <a:cxnSpLocks/>
            <a:stCxn id="38" idx="2"/>
          </p:cNvCxnSpPr>
          <p:nvPr/>
        </p:nvCxnSpPr>
        <p:spPr>
          <a:xfrm>
            <a:off x="7662643" y="2353855"/>
            <a:ext cx="510" cy="283088"/>
          </a:xfrm>
          <a:prstGeom prst="straightConnector1">
            <a:avLst/>
          </a:prstGeom>
          <a:ln>
            <a:solidFill>
              <a:srgbClr val="00C8B4"/>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CEC5768-494E-4D10-BB0F-6C0C34CDFE1D}"/>
              </a:ext>
            </a:extLst>
          </p:cNvPr>
          <p:cNvSpPr txBox="1"/>
          <p:nvPr/>
        </p:nvSpPr>
        <p:spPr>
          <a:xfrm>
            <a:off x="3863274" y="1761841"/>
            <a:ext cx="1349586" cy="646331"/>
          </a:xfrm>
          <a:prstGeom prst="rect">
            <a:avLst/>
          </a:prstGeom>
          <a:noFill/>
          <a:ln>
            <a:solidFill>
              <a:srgbClr val="00C8B4"/>
            </a:solidFill>
            <a:prstDash val="dash"/>
          </a:ln>
        </p:spPr>
        <p:txBody>
          <a:bodyPr wrap="square" rtlCol="0">
            <a:spAutoFit/>
          </a:bodyPr>
          <a:lstStyle>
            <a:defPPr>
              <a:defRPr lang="es-ES_tradnl"/>
            </a:defPPr>
            <a:lvl1pPr algn="ctr"/>
          </a:lstStyle>
          <a:p>
            <a:r>
              <a:rPr lang="es-ES" dirty="0"/>
              <a:t>Protocolos </a:t>
            </a:r>
            <a:r>
              <a:rPr lang="es-ES" dirty="0" err="1"/>
              <a:t>IoT</a:t>
            </a:r>
            <a:endParaRPr lang="es-ES" dirty="0"/>
          </a:p>
        </p:txBody>
      </p:sp>
      <p:cxnSp>
        <p:nvCxnSpPr>
          <p:cNvPr id="41" name="Straight Arrow Connector 40">
            <a:extLst>
              <a:ext uri="{FF2B5EF4-FFF2-40B4-BE49-F238E27FC236}">
                <a16:creationId xmlns:a16="http://schemas.microsoft.com/office/drawing/2014/main" id="{7931B7EF-1F99-41B6-91F5-CDAA3237D27E}"/>
              </a:ext>
            </a:extLst>
          </p:cNvPr>
          <p:cNvCxnSpPr>
            <a:cxnSpLocks/>
          </p:cNvCxnSpPr>
          <p:nvPr/>
        </p:nvCxnSpPr>
        <p:spPr>
          <a:xfrm>
            <a:off x="4423098" y="2401503"/>
            <a:ext cx="510" cy="283088"/>
          </a:xfrm>
          <a:prstGeom prst="straightConnector1">
            <a:avLst/>
          </a:prstGeom>
          <a:ln>
            <a:solidFill>
              <a:srgbClr val="00C8B4"/>
            </a:solidFill>
            <a:tailEnd type="triangle"/>
          </a:ln>
        </p:spPr>
        <p:style>
          <a:lnRef idx="1">
            <a:schemeClr val="accent1"/>
          </a:lnRef>
          <a:fillRef idx="0">
            <a:schemeClr val="accent1"/>
          </a:fillRef>
          <a:effectRef idx="0">
            <a:schemeClr val="accent1"/>
          </a:effectRef>
          <a:fontRef idx="minor">
            <a:schemeClr val="tx1"/>
          </a:fontRef>
        </p:style>
      </p:cxnSp>
      <p:pic>
        <p:nvPicPr>
          <p:cNvPr id="2058" name="Picture 10" descr="Resultado de imagen de docker icon">
            <a:extLst>
              <a:ext uri="{FF2B5EF4-FFF2-40B4-BE49-F238E27FC236}">
                <a16:creationId xmlns:a16="http://schemas.microsoft.com/office/drawing/2014/main" id="{3AAF20BF-CD78-443D-B999-DD0CD8CAE94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79054" y="4412993"/>
            <a:ext cx="1108916" cy="91762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sultado de imagen de tpm icon">
            <a:extLst>
              <a:ext uri="{FF2B5EF4-FFF2-40B4-BE49-F238E27FC236}">
                <a16:creationId xmlns:a16="http://schemas.microsoft.com/office/drawing/2014/main" id="{42FD0AA9-082B-4E03-8903-048DE319B9C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16834" y="4541910"/>
            <a:ext cx="1132810" cy="76071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esultado de imagen de question icon">
            <a:extLst>
              <a:ext uri="{FF2B5EF4-FFF2-40B4-BE49-F238E27FC236}">
                <a16:creationId xmlns:a16="http://schemas.microsoft.com/office/drawing/2014/main" id="{DB9A29D9-45F2-4CC4-BB45-2DFB58766EF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83029" y="4431177"/>
            <a:ext cx="917566" cy="917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20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p:cTn id="51" dur="500" fill="hold"/>
                                        <p:tgtEl>
                                          <p:spTgt spid="33"/>
                                        </p:tgtEl>
                                        <p:attrNameLst>
                                          <p:attrName>ppt_w</p:attrName>
                                        </p:attrNameLst>
                                      </p:cBhvr>
                                      <p:tavLst>
                                        <p:tav tm="0">
                                          <p:val>
                                            <p:fltVal val="0"/>
                                          </p:val>
                                        </p:tav>
                                        <p:tav tm="100000">
                                          <p:val>
                                            <p:strVal val="#ppt_w"/>
                                          </p:val>
                                        </p:tav>
                                      </p:tavLst>
                                    </p:anim>
                                    <p:anim calcmode="lin" valueType="num">
                                      <p:cBhvr>
                                        <p:cTn id="52" dur="500" fill="hold"/>
                                        <p:tgtEl>
                                          <p:spTgt spid="33"/>
                                        </p:tgtEl>
                                        <p:attrNameLst>
                                          <p:attrName>ppt_h</p:attrName>
                                        </p:attrNameLst>
                                      </p:cBhvr>
                                      <p:tavLst>
                                        <p:tav tm="0">
                                          <p:val>
                                            <p:fltVal val="0"/>
                                          </p:val>
                                        </p:tav>
                                        <p:tav tm="100000">
                                          <p:val>
                                            <p:strVal val="#ppt_h"/>
                                          </p:val>
                                        </p:tav>
                                      </p:tavLst>
                                    </p:anim>
                                    <p:animEffect transition="in" filter="fade">
                                      <p:cBhvr>
                                        <p:cTn id="53" dur="500"/>
                                        <p:tgtEl>
                                          <p:spTgt spid="33"/>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500" fill="hold"/>
                                        <p:tgtEl>
                                          <p:spTgt spid="16"/>
                                        </p:tgtEl>
                                        <p:attrNameLst>
                                          <p:attrName>ppt_w</p:attrName>
                                        </p:attrNameLst>
                                      </p:cBhvr>
                                      <p:tavLst>
                                        <p:tav tm="0">
                                          <p:val>
                                            <p:fltVal val="0"/>
                                          </p:val>
                                        </p:tav>
                                        <p:tav tm="100000">
                                          <p:val>
                                            <p:strVal val="#ppt_w"/>
                                          </p:val>
                                        </p:tav>
                                      </p:tavLst>
                                    </p:anim>
                                    <p:anim calcmode="lin" valueType="num">
                                      <p:cBhvr>
                                        <p:cTn id="57" dur="500" fill="hold"/>
                                        <p:tgtEl>
                                          <p:spTgt spid="16"/>
                                        </p:tgtEl>
                                        <p:attrNameLst>
                                          <p:attrName>ppt_h</p:attrName>
                                        </p:attrNameLst>
                                      </p:cBhvr>
                                      <p:tavLst>
                                        <p:tav tm="0">
                                          <p:val>
                                            <p:fltVal val="0"/>
                                          </p:val>
                                        </p:tav>
                                        <p:tav tm="100000">
                                          <p:val>
                                            <p:strVal val="#ppt_h"/>
                                          </p:val>
                                        </p:tav>
                                      </p:tavLst>
                                    </p:anim>
                                    <p:animEffect transition="in" filter="fade">
                                      <p:cBhvr>
                                        <p:cTn id="58" dur="500"/>
                                        <p:tgtEl>
                                          <p:spTgt spid="16"/>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p:cTn id="61" dur="500" fill="hold"/>
                                        <p:tgtEl>
                                          <p:spTgt spid="36"/>
                                        </p:tgtEl>
                                        <p:attrNameLst>
                                          <p:attrName>ppt_w</p:attrName>
                                        </p:attrNameLst>
                                      </p:cBhvr>
                                      <p:tavLst>
                                        <p:tav tm="0">
                                          <p:val>
                                            <p:fltVal val="0"/>
                                          </p:val>
                                        </p:tav>
                                        <p:tav tm="100000">
                                          <p:val>
                                            <p:strVal val="#ppt_w"/>
                                          </p:val>
                                        </p:tav>
                                      </p:tavLst>
                                    </p:anim>
                                    <p:anim calcmode="lin" valueType="num">
                                      <p:cBhvr>
                                        <p:cTn id="62" dur="500" fill="hold"/>
                                        <p:tgtEl>
                                          <p:spTgt spid="36"/>
                                        </p:tgtEl>
                                        <p:attrNameLst>
                                          <p:attrName>ppt_h</p:attrName>
                                        </p:attrNameLst>
                                      </p:cBhvr>
                                      <p:tavLst>
                                        <p:tav tm="0">
                                          <p:val>
                                            <p:fltVal val="0"/>
                                          </p:val>
                                        </p:tav>
                                        <p:tav tm="100000">
                                          <p:val>
                                            <p:strVal val="#ppt_h"/>
                                          </p:val>
                                        </p:tav>
                                      </p:tavLst>
                                    </p:anim>
                                    <p:animEffect transition="in" filter="fade">
                                      <p:cBhvr>
                                        <p:cTn id="63" dur="500"/>
                                        <p:tgtEl>
                                          <p:spTgt spid="36"/>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p:cTn id="66" dur="500" fill="hold"/>
                                        <p:tgtEl>
                                          <p:spTgt spid="37"/>
                                        </p:tgtEl>
                                        <p:attrNameLst>
                                          <p:attrName>ppt_w</p:attrName>
                                        </p:attrNameLst>
                                      </p:cBhvr>
                                      <p:tavLst>
                                        <p:tav tm="0">
                                          <p:val>
                                            <p:fltVal val="0"/>
                                          </p:val>
                                        </p:tav>
                                        <p:tav tm="100000">
                                          <p:val>
                                            <p:strVal val="#ppt_w"/>
                                          </p:val>
                                        </p:tav>
                                      </p:tavLst>
                                    </p:anim>
                                    <p:anim calcmode="lin" valueType="num">
                                      <p:cBhvr>
                                        <p:cTn id="67" dur="500" fill="hold"/>
                                        <p:tgtEl>
                                          <p:spTgt spid="37"/>
                                        </p:tgtEl>
                                        <p:attrNameLst>
                                          <p:attrName>ppt_h</p:attrName>
                                        </p:attrNameLst>
                                      </p:cBhvr>
                                      <p:tavLst>
                                        <p:tav tm="0">
                                          <p:val>
                                            <p:fltVal val="0"/>
                                          </p:val>
                                        </p:tav>
                                        <p:tav tm="100000">
                                          <p:val>
                                            <p:strVal val="#ppt_h"/>
                                          </p:val>
                                        </p:tav>
                                      </p:tavLst>
                                    </p:anim>
                                    <p:animEffect transition="in" filter="fade">
                                      <p:cBhvr>
                                        <p:cTn id="68" dur="500"/>
                                        <p:tgtEl>
                                          <p:spTgt spid="37"/>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2062"/>
                                        </p:tgtEl>
                                        <p:attrNameLst>
                                          <p:attrName>style.visibility</p:attrName>
                                        </p:attrNameLst>
                                      </p:cBhvr>
                                      <p:to>
                                        <p:strVal val="visible"/>
                                      </p:to>
                                    </p:set>
                                    <p:anim calcmode="lin" valueType="num">
                                      <p:cBhvr>
                                        <p:cTn id="73" dur="500" fill="hold"/>
                                        <p:tgtEl>
                                          <p:spTgt spid="2062"/>
                                        </p:tgtEl>
                                        <p:attrNameLst>
                                          <p:attrName>ppt_w</p:attrName>
                                        </p:attrNameLst>
                                      </p:cBhvr>
                                      <p:tavLst>
                                        <p:tav tm="0">
                                          <p:val>
                                            <p:fltVal val="0"/>
                                          </p:val>
                                        </p:tav>
                                        <p:tav tm="100000">
                                          <p:val>
                                            <p:strVal val="#ppt_w"/>
                                          </p:val>
                                        </p:tav>
                                      </p:tavLst>
                                    </p:anim>
                                    <p:anim calcmode="lin" valueType="num">
                                      <p:cBhvr>
                                        <p:cTn id="74" dur="500" fill="hold"/>
                                        <p:tgtEl>
                                          <p:spTgt spid="2062"/>
                                        </p:tgtEl>
                                        <p:attrNameLst>
                                          <p:attrName>ppt_h</p:attrName>
                                        </p:attrNameLst>
                                      </p:cBhvr>
                                      <p:tavLst>
                                        <p:tav tm="0">
                                          <p:val>
                                            <p:fltVal val="0"/>
                                          </p:val>
                                        </p:tav>
                                        <p:tav tm="100000">
                                          <p:val>
                                            <p:strVal val="#ppt_h"/>
                                          </p:val>
                                        </p:tav>
                                      </p:tavLst>
                                    </p:anim>
                                    <p:animEffect transition="in" filter="fade">
                                      <p:cBhvr>
                                        <p:cTn id="75" dur="500"/>
                                        <p:tgtEl>
                                          <p:spTgt spid="2062"/>
                                        </p:tgtEl>
                                      </p:cBhvr>
                                    </p:animEffect>
                                  </p:childTnLst>
                                </p:cTn>
                              </p:par>
                              <p:par>
                                <p:cTn id="76" presetID="53" presetClass="entr" presetSubtype="16" fill="hold" nodeType="withEffect">
                                  <p:stCondLst>
                                    <p:cond delay="0"/>
                                  </p:stCondLst>
                                  <p:childTnLst>
                                    <p:set>
                                      <p:cBhvr>
                                        <p:cTn id="77" dur="1" fill="hold">
                                          <p:stCondLst>
                                            <p:cond delay="0"/>
                                          </p:stCondLst>
                                        </p:cTn>
                                        <p:tgtEl>
                                          <p:spTgt spid="2058"/>
                                        </p:tgtEl>
                                        <p:attrNameLst>
                                          <p:attrName>style.visibility</p:attrName>
                                        </p:attrNameLst>
                                      </p:cBhvr>
                                      <p:to>
                                        <p:strVal val="visible"/>
                                      </p:to>
                                    </p:set>
                                    <p:anim calcmode="lin" valueType="num">
                                      <p:cBhvr>
                                        <p:cTn id="78" dur="500" fill="hold"/>
                                        <p:tgtEl>
                                          <p:spTgt spid="2058"/>
                                        </p:tgtEl>
                                        <p:attrNameLst>
                                          <p:attrName>ppt_w</p:attrName>
                                        </p:attrNameLst>
                                      </p:cBhvr>
                                      <p:tavLst>
                                        <p:tav tm="0">
                                          <p:val>
                                            <p:fltVal val="0"/>
                                          </p:val>
                                        </p:tav>
                                        <p:tav tm="100000">
                                          <p:val>
                                            <p:strVal val="#ppt_w"/>
                                          </p:val>
                                        </p:tav>
                                      </p:tavLst>
                                    </p:anim>
                                    <p:anim calcmode="lin" valueType="num">
                                      <p:cBhvr>
                                        <p:cTn id="79" dur="500" fill="hold"/>
                                        <p:tgtEl>
                                          <p:spTgt spid="2058"/>
                                        </p:tgtEl>
                                        <p:attrNameLst>
                                          <p:attrName>ppt_h</p:attrName>
                                        </p:attrNameLst>
                                      </p:cBhvr>
                                      <p:tavLst>
                                        <p:tav tm="0">
                                          <p:val>
                                            <p:fltVal val="0"/>
                                          </p:val>
                                        </p:tav>
                                        <p:tav tm="100000">
                                          <p:val>
                                            <p:strVal val="#ppt_h"/>
                                          </p:val>
                                        </p:tav>
                                      </p:tavLst>
                                    </p:anim>
                                    <p:animEffect transition="in" filter="fade">
                                      <p:cBhvr>
                                        <p:cTn id="80" dur="500"/>
                                        <p:tgtEl>
                                          <p:spTgt spid="2058"/>
                                        </p:tgtEl>
                                      </p:cBhvr>
                                    </p:animEffect>
                                  </p:childTnLst>
                                </p:cTn>
                              </p:par>
                              <p:par>
                                <p:cTn id="81" presetID="53" presetClass="entr" presetSubtype="16" fill="hold" nodeType="withEffect">
                                  <p:stCondLst>
                                    <p:cond delay="0"/>
                                  </p:stCondLst>
                                  <p:childTnLst>
                                    <p:set>
                                      <p:cBhvr>
                                        <p:cTn id="82" dur="1" fill="hold">
                                          <p:stCondLst>
                                            <p:cond delay="0"/>
                                          </p:stCondLst>
                                        </p:cTn>
                                        <p:tgtEl>
                                          <p:spTgt spid="2060"/>
                                        </p:tgtEl>
                                        <p:attrNameLst>
                                          <p:attrName>style.visibility</p:attrName>
                                        </p:attrNameLst>
                                      </p:cBhvr>
                                      <p:to>
                                        <p:strVal val="visible"/>
                                      </p:to>
                                    </p:set>
                                    <p:anim calcmode="lin" valueType="num">
                                      <p:cBhvr>
                                        <p:cTn id="83" dur="500" fill="hold"/>
                                        <p:tgtEl>
                                          <p:spTgt spid="2060"/>
                                        </p:tgtEl>
                                        <p:attrNameLst>
                                          <p:attrName>ppt_w</p:attrName>
                                        </p:attrNameLst>
                                      </p:cBhvr>
                                      <p:tavLst>
                                        <p:tav tm="0">
                                          <p:val>
                                            <p:fltVal val="0"/>
                                          </p:val>
                                        </p:tav>
                                        <p:tav tm="100000">
                                          <p:val>
                                            <p:strVal val="#ppt_w"/>
                                          </p:val>
                                        </p:tav>
                                      </p:tavLst>
                                    </p:anim>
                                    <p:anim calcmode="lin" valueType="num">
                                      <p:cBhvr>
                                        <p:cTn id="84" dur="500" fill="hold"/>
                                        <p:tgtEl>
                                          <p:spTgt spid="2060"/>
                                        </p:tgtEl>
                                        <p:attrNameLst>
                                          <p:attrName>ppt_h</p:attrName>
                                        </p:attrNameLst>
                                      </p:cBhvr>
                                      <p:tavLst>
                                        <p:tav tm="0">
                                          <p:val>
                                            <p:fltVal val="0"/>
                                          </p:val>
                                        </p:tav>
                                        <p:tav tm="100000">
                                          <p:val>
                                            <p:strVal val="#ppt_h"/>
                                          </p:val>
                                        </p:tav>
                                      </p:tavLst>
                                    </p:anim>
                                    <p:animEffect transition="in" filter="fade">
                                      <p:cBhvr>
                                        <p:cTn id="85" dur="500"/>
                                        <p:tgtEl>
                                          <p:spTgt spid="206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5"/>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2"/>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3"/>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P spid="15" grpId="0" animBg="1"/>
      <p:bldP spid="26" grpId="0" animBg="1"/>
      <p:bldP spid="27" grpId="0" animBg="1"/>
      <p:bldP spid="28" grpId="0" animBg="1"/>
      <p:bldP spid="29" grpId="0" animBg="1"/>
      <p:bldP spid="30" grpId="0" animBg="1"/>
      <p:bldP spid="31" grpId="0" animBg="1"/>
      <p:bldP spid="32" grpId="0" animBg="1"/>
      <p:bldP spid="33" grpId="0" animBg="1"/>
      <p:bldP spid="16" grpId="0" animBg="1"/>
      <p:bldP spid="36" grpId="0" animBg="1"/>
      <p:bldP spid="37" grpId="0" animBg="1"/>
      <p:bldP spid="38" grpId="0" animBg="1"/>
      <p:bldP spid="4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idx="4294967295"/>
          </p:nvPr>
        </p:nvSpPr>
        <p:spPr>
          <a:xfrm>
            <a:off x="4463050" y="636491"/>
            <a:ext cx="7287718" cy="728922"/>
          </a:xfrm>
          <a:prstGeom prst="rect">
            <a:avLst/>
          </a:prstGeom>
        </p:spPr>
        <p:txBody>
          <a:bodyPr/>
          <a:lstStyle/>
          <a:p>
            <a:pPr algn="r"/>
            <a:r>
              <a:rPr lang="es-ES" sz="2000" b="1" cap="all" dirty="0">
                <a:solidFill>
                  <a:schemeClr val="bg1">
                    <a:lumMod val="50000"/>
                  </a:schemeClr>
                </a:solidFill>
                <a:latin typeface="Raleway" charset="0"/>
                <a:ea typeface="Raleway" charset="0"/>
                <a:cs typeface="Raleway" charset="0"/>
              </a:rPr>
              <a:t>gela teknologikoak</a:t>
            </a:r>
            <a:br>
              <a:rPr lang="es-ES" sz="200" b="1" cap="all" dirty="0">
                <a:solidFill>
                  <a:schemeClr val="bg1">
                    <a:lumMod val="50000"/>
                  </a:schemeClr>
                </a:solidFill>
                <a:latin typeface="Raleway" charset="0"/>
                <a:ea typeface="Raleway" charset="0"/>
                <a:cs typeface="Raleway" charset="0"/>
              </a:rPr>
            </a:br>
            <a:r>
              <a:rPr lang="es-ES" sz="2000" cap="all" dirty="0">
                <a:solidFill>
                  <a:schemeClr val="bg1">
                    <a:lumMod val="50000"/>
                  </a:schemeClr>
                </a:solidFill>
                <a:latin typeface="Raleway" charset="0"/>
                <a:ea typeface="Raleway" charset="0"/>
                <a:cs typeface="Raleway" charset="0"/>
              </a:rPr>
              <a:t>BIG DATA &amp; IoT</a:t>
            </a:r>
            <a:br>
              <a:rPr lang="es-ES" sz="2000" cap="all" dirty="0">
                <a:solidFill>
                  <a:schemeClr val="bg1">
                    <a:lumMod val="50000"/>
                  </a:schemeClr>
                </a:solidFill>
                <a:latin typeface="Raleway" charset="0"/>
                <a:ea typeface="Raleway" charset="0"/>
                <a:cs typeface="Raleway" charset="0"/>
              </a:rPr>
            </a:br>
            <a:r>
              <a:rPr lang="es-ES" sz="2000" b="1" cap="all" dirty="0" err="1">
                <a:solidFill>
                  <a:schemeClr val="bg1">
                    <a:lumMod val="50000"/>
                  </a:schemeClr>
                </a:solidFill>
                <a:latin typeface="Raleway" charset="0"/>
                <a:ea typeface="Raleway" charset="0"/>
                <a:cs typeface="Raleway" charset="0"/>
              </a:rPr>
              <a:t>AULAs</a:t>
            </a:r>
            <a:r>
              <a:rPr lang="es-ES" sz="2000" b="1" cap="all" dirty="0">
                <a:solidFill>
                  <a:schemeClr val="bg1">
                    <a:lumMod val="50000"/>
                  </a:schemeClr>
                </a:solidFill>
                <a:latin typeface="Raleway" charset="0"/>
                <a:ea typeface="Raleway" charset="0"/>
                <a:cs typeface="Raleway" charset="0"/>
              </a:rPr>
              <a:t> </a:t>
            </a:r>
            <a:r>
              <a:rPr lang="es-ES" sz="2000" b="1" cap="all" dirty="0" err="1">
                <a:solidFill>
                  <a:schemeClr val="bg1">
                    <a:lumMod val="50000"/>
                  </a:schemeClr>
                </a:solidFill>
                <a:latin typeface="Raleway" charset="0"/>
                <a:ea typeface="Raleway" charset="0"/>
                <a:cs typeface="Raleway" charset="0"/>
              </a:rPr>
              <a:t>TECNOLÓGICAs</a:t>
            </a:r>
            <a:br>
              <a:rPr lang="es-ES" sz="1800" b="1" cap="all" dirty="0">
                <a:solidFill>
                  <a:schemeClr val="bg1">
                    <a:lumMod val="50000"/>
                  </a:schemeClr>
                </a:solidFill>
                <a:latin typeface="Raleway" charset="0"/>
                <a:ea typeface="Raleway" charset="0"/>
                <a:cs typeface="Raleway" charset="0"/>
              </a:rPr>
            </a:br>
            <a:r>
              <a:rPr lang="es-ES" sz="2000" cap="all" dirty="0">
                <a:solidFill>
                  <a:schemeClr val="bg1">
                    <a:lumMod val="50000"/>
                  </a:schemeClr>
                </a:solidFill>
                <a:latin typeface="Raleway" charset="0"/>
                <a:ea typeface="Raleway" charset="0"/>
                <a:cs typeface="Raleway" charset="0"/>
              </a:rPr>
              <a:t>BIG DATA &amp; IoT</a:t>
            </a:r>
            <a:endParaRPr lang="es-ES_tradnl" sz="2000" dirty="0">
              <a:solidFill>
                <a:schemeClr val="bg1">
                  <a:lumMod val="50000"/>
                </a:schemeClr>
              </a:solidFill>
              <a:latin typeface="Raleway" charset="0"/>
              <a:ea typeface="Raleway" charset="0"/>
              <a:cs typeface="Raleway" charset="0"/>
            </a:endParaRPr>
          </a:p>
        </p:txBody>
      </p:sp>
      <p:sp>
        <p:nvSpPr>
          <p:cNvPr id="8" name="Subtítulo 2"/>
          <p:cNvSpPr txBox="1">
            <a:spLocks/>
          </p:cNvSpPr>
          <p:nvPr/>
        </p:nvSpPr>
        <p:spPr>
          <a:xfrm>
            <a:off x="403860" y="3770551"/>
            <a:ext cx="11346908" cy="30018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s-ES" sz="2000" b="1" dirty="0">
                <a:solidFill>
                  <a:schemeClr val="bg1">
                    <a:lumMod val="50000"/>
                  </a:schemeClr>
                </a:solidFill>
                <a:latin typeface="Raleway" charset="0"/>
                <a:ea typeface="Raleway" charset="0"/>
                <a:cs typeface="Raleway" charset="0"/>
              </a:rPr>
              <a:t>Ángel Conde Manjón / </a:t>
            </a:r>
            <a:r>
              <a:rPr lang="es-ES" sz="2000" b="1" dirty="0">
                <a:solidFill>
                  <a:schemeClr val="bg1">
                    <a:lumMod val="50000"/>
                  </a:schemeClr>
                </a:solidFill>
                <a:latin typeface="Raleway" charset="0"/>
                <a:ea typeface="Raleway" charset="0"/>
                <a:cs typeface="Raleway" charset="0"/>
                <a:hlinkClick r:id="rId2"/>
              </a:rPr>
              <a:t>aconde@Ikerlan.es</a:t>
            </a:r>
            <a:endParaRPr lang="es-ES" sz="2000" b="1" dirty="0">
              <a:solidFill>
                <a:schemeClr val="bg1">
                  <a:lumMod val="50000"/>
                </a:schemeClr>
              </a:solidFill>
              <a:latin typeface="Raleway" charset="0"/>
              <a:ea typeface="Raleway" charset="0"/>
              <a:cs typeface="Raleway" charset="0"/>
            </a:endParaRPr>
          </a:p>
          <a:p>
            <a:pPr marL="0" indent="0" algn="ctr">
              <a:buFont typeface="Arial"/>
              <a:buNone/>
            </a:pPr>
            <a:endParaRPr lang="es-ES_tradnl" sz="2000" b="1" dirty="0">
              <a:solidFill>
                <a:schemeClr val="bg1">
                  <a:lumMod val="50000"/>
                </a:schemeClr>
              </a:solidFill>
              <a:latin typeface="Raleway" charset="0"/>
              <a:ea typeface="Raleway" charset="0"/>
              <a:cs typeface="Raleway" charset="0"/>
            </a:endParaRPr>
          </a:p>
        </p:txBody>
      </p:sp>
      <p:pic>
        <p:nvPicPr>
          <p:cNvPr id="9" name="Picture 2" descr="Resultado de imagen de logo Ikerlan">
            <a:extLst>
              <a:ext uri="{FF2B5EF4-FFF2-40B4-BE49-F238E27FC236}">
                <a16:creationId xmlns:a16="http://schemas.microsoft.com/office/drawing/2014/main" id="{DBA7B5E1-C12A-4B60-8808-C9A0CE6A5AD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820" y="6153002"/>
            <a:ext cx="2667000" cy="6637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CAD8494-3168-4BCB-A169-AF349C0285EB}"/>
              </a:ext>
            </a:extLst>
          </p:cNvPr>
          <p:cNvSpPr/>
          <p:nvPr/>
        </p:nvSpPr>
        <p:spPr>
          <a:xfrm>
            <a:off x="403860" y="2663137"/>
            <a:ext cx="11346908" cy="1107996"/>
          </a:xfrm>
          <a:prstGeom prst="rect">
            <a:avLst/>
          </a:prstGeom>
        </p:spPr>
        <p:txBody>
          <a:bodyPr wrap="square">
            <a:spAutoFit/>
          </a:bodyPr>
          <a:lstStyle/>
          <a:p>
            <a:pPr algn="ctr"/>
            <a:r>
              <a:rPr lang="es-ES" sz="6600" b="1" dirty="0">
                <a:latin typeface="TSTAR PRO" panose="02000806030000020004" pitchFamily="50" charset="0"/>
              </a:rPr>
              <a:t>Eskerrik Asko</a:t>
            </a:r>
          </a:p>
        </p:txBody>
      </p:sp>
      <p:pic>
        <p:nvPicPr>
          <p:cNvPr id="6" name="Imagen 11">
            <a:extLst>
              <a:ext uri="{FF2B5EF4-FFF2-40B4-BE49-F238E27FC236}">
                <a16:creationId xmlns:a16="http://schemas.microsoft.com/office/drawing/2014/main" id="{500EDE45-0C02-4D70-8146-50C92D402E32}"/>
              </a:ext>
            </a:extLst>
          </p:cNvPr>
          <p:cNvPicPr>
            <a:picLocks noChangeAspect="1"/>
          </p:cNvPicPr>
          <p:nvPr/>
        </p:nvPicPr>
        <p:blipFill>
          <a:blip r:embed="rId4"/>
          <a:stretch>
            <a:fillRect/>
          </a:stretch>
        </p:blipFill>
        <p:spPr>
          <a:xfrm>
            <a:off x="8216781" y="6158234"/>
            <a:ext cx="900987" cy="545091"/>
          </a:xfrm>
          <a:prstGeom prst="rect">
            <a:avLst/>
          </a:prstGeom>
        </p:spPr>
      </p:pic>
    </p:spTree>
    <p:extLst>
      <p:ext uri="{BB962C8B-B14F-4D97-AF65-F5344CB8AC3E}">
        <p14:creationId xmlns:p14="http://schemas.microsoft.com/office/powerpoint/2010/main" val="2433653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04104-5EB6-4E15-AB07-BF6C2172777C}"/>
              </a:ext>
            </a:extLst>
          </p:cNvPr>
          <p:cNvSpPr>
            <a:spLocks noGrp="1"/>
          </p:cNvSpPr>
          <p:nvPr>
            <p:ph type="title"/>
          </p:nvPr>
        </p:nvSpPr>
        <p:spPr/>
        <p:txBody>
          <a:bodyPr/>
          <a:lstStyle/>
          <a:p>
            <a:r>
              <a:rPr lang="es-ES" dirty="0"/>
              <a:t>El mundo industrial</a:t>
            </a:r>
            <a:endParaRPr lang="en-US" dirty="0"/>
          </a:p>
        </p:txBody>
      </p:sp>
      <p:pic>
        <p:nvPicPr>
          <p:cNvPr id="4" name="Picture 2" descr="https://cdn-images-1.medium.com/max/1650/1*ribYYJAU7EPdZtHFr0NDHw.png">
            <a:extLst>
              <a:ext uri="{FF2B5EF4-FFF2-40B4-BE49-F238E27FC236}">
                <a16:creationId xmlns:a16="http://schemas.microsoft.com/office/drawing/2014/main" id="{AA2711FB-569B-49A9-BA2C-9E80F65A527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8071" y="2164080"/>
            <a:ext cx="8975858" cy="37820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EDFA13E-616A-49B0-9798-5F9FB3ED37C3}"/>
              </a:ext>
            </a:extLst>
          </p:cNvPr>
          <p:cNvSpPr/>
          <p:nvPr/>
        </p:nvSpPr>
        <p:spPr>
          <a:xfrm>
            <a:off x="842785" y="1588710"/>
            <a:ext cx="2957861" cy="400110"/>
          </a:xfrm>
          <a:prstGeom prst="rect">
            <a:avLst/>
          </a:prstGeom>
        </p:spPr>
        <p:txBody>
          <a:bodyPr wrap="none">
            <a:spAutoFit/>
          </a:bodyPr>
          <a:lstStyle/>
          <a:p>
            <a:r>
              <a:rPr lang="es-ES" sz="2000" b="1" dirty="0">
                <a:latin typeface="TSTAR PRO" panose="02000806030000020004" pitchFamily="50" charset="0"/>
              </a:rPr>
              <a:t>Mecanismos de atención:</a:t>
            </a:r>
            <a:endParaRPr lang="en-US" sz="2000" dirty="0"/>
          </a:p>
        </p:txBody>
      </p:sp>
    </p:spTree>
    <p:extLst>
      <p:ext uri="{BB962C8B-B14F-4D97-AF65-F5344CB8AC3E}">
        <p14:creationId xmlns:p14="http://schemas.microsoft.com/office/powerpoint/2010/main" val="1133055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BCCE7-CE20-4413-8397-AD853623440D}"/>
              </a:ext>
            </a:extLst>
          </p:cNvPr>
          <p:cNvSpPr>
            <a:spLocks noGrp="1"/>
          </p:cNvSpPr>
          <p:nvPr>
            <p:ph type="title"/>
          </p:nvPr>
        </p:nvSpPr>
        <p:spPr/>
        <p:txBody>
          <a:bodyPr/>
          <a:lstStyle/>
          <a:p>
            <a:r>
              <a:rPr lang="es-ES" dirty="0"/>
              <a:t>Historia….</a:t>
            </a:r>
          </a:p>
        </p:txBody>
      </p:sp>
      <p:sp>
        <p:nvSpPr>
          <p:cNvPr id="4" name="9 Elipse">
            <a:extLst>
              <a:ext uri="{FF2B5EF4-FFF2-40B4-BE49-F238E27FC236}">
                <a16:creationId xmlns:a16="http://schemas.microsoft.com/office/drawing/2014/main" id="{EB37B66B-F770-473A-9D3F-0AD02795E7E9}"/>
              </a:ext>
            </a:extLst>
          </p:cNvPr>
          <p:cNvSpPr/>
          <p:nvPr/>
        </p:nvSpPr>
        <p:spPr>
          <a:xfrm>
            <a:off x="1895012" y="1974846"/>
            <a:ext cx="936625" cy="936625"/>
          </a:xfrm>
          <a:prstGeom prst="ellipse">
            <a:avLst/>
          </a:prstGeom>
          <a:solidFill>
            <a:schemeClr val="accent1">
              <a:lumMod val="60000"/>
              <a:lumOff val="40000"/>
            </a:schemeClr>
          </a:solidFill>
          <a:ln>
            <a:solidFill>
              <a:schemeClr val="bg2"/>
            </a:solidFill>
          </a:ln>
          <a:effectLst/>
        </p:spPr>
        <p:style>
          <a:lnRef idx="1">
            <a:schemeClr val="accent2"/>
          </a:lnRef>
          <a:fillRef idx="2">
            <a:schemeClr val="accent2"/>
          </a:fillRef>
          <a:effectRef idx="1">
            <a:schemeClr val="accent2"/>
          </a:effectRef>
          <a:fontRef idx="minor">
            <a:schemeClr val="dk1"/>
          </a:fontRef>
        </p:style>
        <p:txBody>
          <a:bodyPr lIns="0" tIns="36000" rIns="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dirty="0">
                <a:ln>
                  <a:noFill/>
                </a:ln>
                <a:solidFill>
                  <a:prstClr val="black"/>
                </a:solidFill>
                <a:effectLst/>
                <a:uLnTx/>
                <a:uFillTx/>
                <a:latin typeface="TSTAR PRO" pitchFamily="50" charset="0"/>
                <a:ea typeface="+mn-ea"/>
                <a:cs typeface="+mn-cs"/>
              </a:rPr>
              <a:t>Producto Mecánico</a:t>
            </a:r>
            <a:endParaRPr kumimoji="0" lang="es-ES" sz="1200" b="1" i="0" u="none" strike="noStrike" kern="1200" cap="none" spc="0" normalizeH="0" baseline="0" dirty="0">
              <a:ln>
                <a:noFill/>
              </a:ln>
              <a:solidFill>
                <a:prstClr val="black"/>
              </a:solidFill>
              <a:effectLst/>
              <a:uLnTx/>
              <a:uFillTx/>
              <a:latin typeface="TSTAR PRO" pitchFamily="50" charset="0"/>
              <a:ea typeface="+mn-ea"/>
              <a:cs typeface="+mn-cs"/>
            </a:endParaRPr>
          </a:p>
        </p:txBody>
      </p:sp>
      <p:sp>
        <p:nvSpPr>
          <p:cNvPr id="5" name="10 Elipse">
            <a:extLst>
              <a:ext uri="{FF2B5EF4-FFF2-40B4-BE49-F238E27FC236}">
                <a16:creationId xmlns:a16="http://schemas.microsoft.com/office/drawing/2014/main" id="{1EF31C3A-CDD9-408F-B122-31AA36D9C4F6}"/>
              </a:ext>
            </a:extLst>
          </p:cNvPr>
          <p:cNvSpPr/>
          <p:nvPr/>
        </p:nvSpPr>
        <p:spPr>
          <a:xfrm>
            <a:off x="6236182" y="1974846"/>
            <a:ext cx="935037" cy="936625"/>
          </a:xfrm>
          <a:prstGeom prst="ellipse">
            <a:avLst/>
          </a:prstGeom>
          <a:solidFill>
            <a:schemeClr val="accent1">
              <a:lumMod val="60000"/>
              <a:lumOff val="40000"/>
            </a:schemeClr>
          </a:solidFill>
          <a:ln>
            <a:solidFill>
              <a:schemeClr val="bg2"/>
            </a:solidFill>
          </a:ln>
          <a:effectLst/>
        </p:spPr>
        <p:style>
          <a:lnRef idx="1">
            <a:schemeClr val="accent1"/>
          </a:lnRef>
          <a:fillRef idx="2">
            <a:schemeClr val="accent1"/>
          </a:fillRef>
          <a:effectRef idx="1">
            <a:schemeClr val="accent1"/>
          </a:effectRef>
          <a:fontRef idx="minor">
            <a:schemeClr val="dk1"/>
          </a:fontRef>
        </p:style>
        <p:txBody>
          <a:bodyPr lIns="0" tIns="36000" rIns="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err="1">
                <a:ln>
                  <a:noFill/>
                </a:ln>
                <a:solidFill>
                  <a:prstClr val="black"/>
                </a:solidFill>
                <a:effectLst/>
                <a:uLnTx/>
                <a:uFillTx/>
                <a:latin typeface="TSTAR PRO" pitchFamily="50" charset="0"/>
                <a:ea typeface="+mn-ea"/>
                <a:cs typeface="+mn-cs"/>
              </a:rPr>
              <a:t>Producto</a:t>
            </a:r>
            <a:r>
              <a:rPr kumimoji="0" lang="en-GB" sz="1100" b="1" i="0" u="none" strike="noStrike" kern="1200" cap="none" spc="0" normalizeH="0" baseline="0" noProof="0" dirty="0">
                <a:ln>
                  <a:noFill/>
                </a:ln>
                <a:solidFill>
                  <a:prstClr val="black"/>
                </a:solidFill>
                <a:effectLst/>
                <a:uLnTx/>
                <a:uFillTx/>
                <a:latin typeface="TSTAR PRO" pitchFamily="50" charset="0"/>
                <a:ea typeface="+mn-ea"/>
                <a:cs typeface="+mn-cs"/>
              </a:rPr>
              <a:t> </a:t>
            </a:r>
            <a:r>
              <a:rPr kumimoji="0" lang="en-GB" sz="1100" b="1" i="0" u="none" strike="noStrike" kern="1200" cap="none" spc="0" normalizeH="0" baseline="0" noProof="0" dirty="0" err="1">
                <a:ln>
                  <a:noFill/>
                </a:ln>
                <a:solidFill>
                  <a:prstClr val="black"/>
                </a:solidFill>
                <a:effectLst/>
                <a:uLnTx/>
                <a:uFillTx/>
                <a:latin typeface="TSTAR PRO" pitchFamily="50" charset="0"/>
                <a:ea typeface="+mn-ea"/>
                <a:cs typeface="+mn-cs"/>
              </a:rPr>
              <a:t>Conectado</a:t>
            </a:r>
            <a:endParaRPr kumimoji="0" lang="en-GB" sz="1100" b="1" i="0" u="none" strike="noStrike" kern="1200" cap="none" spc="0" normalizeH="0" baseline="0" noProof="0" dirty="0">
              <a:ln>
                <a:noFill/>
              </a:ln>
              <a:solidFill>
                <a:prstClr val="black"/>
              </a:solidFill>
              <a:effectLst/>
              <a:uLnTx/>
              <a:uFillTx/>
              <a:latin typeface="TSTAR PRO" pitchFamily="50" charset="0"/>
              <a:ea typeface="+mn-ea"/>
              <a:cs typeface="+mn-cs"/>
            </a:endParaRPr>
          </a:p>
        </p:txBody>
      </p:sp>
      <p:sp>
        <p:nvSpPr>
          <p:cNvPr id="6" name="13 Elipse">
            <a:extLst>
              <a:ext uri="{FF2B5EF4-FFF2-40B4-BE49-F238E27FC236}">
                <a16:creationId xmlns:a16="http://schemas.microsoft.com/office/drawing/2014/main" id="{F040F51C-A43C-40C4-9F94-DAE14DFB5697}"/>
              </a:ext>
            </a:extLst>
          </p:cNvPr>
          <p:cNvSpPr/>
          <p:nvPr/>
        </p:nvSpPr>
        <p:spPr>
          <a:xfrm>
            <a:off x="8769831" y="1974846"/>
            <a:ext cx="935038" cy="936625"/>
          </a:xfrm>
          <a:prstGeom prst="ellipse">
            <a:avLst/>
          </a:prstGeom>
          <a:solidFill>
            <a:schemeClr val="accent1">
              <a:lumMod val="60000"/>
              <a:lumOff val="40000"/>
            </a:schemeClr>
          </a:solidFill>
          <a:ln>
            <a:solidFill>
              <a:schemeClr val="bg2"/>
            </a:solidFill>
          </a:ln>
          <a:effectLst/>
        </p:spPr>
        <p:style>
          <a:lnRef idx="1">
            <a:schemeClr val="accent2"/>
          </a:lnRef>
          <a:fillRef idx="2">
            <a:schemeClr val="accent2"/>
          </a:fillRef>
          <a:effectRef idx="1">
            <a:schemeClr val="accent2"/>
          </a:effectRef>
          <a:fontRef idx="minor">
            <a:schemeClr val="dk1"/>
          </a:fontRef>
        </p:style>
        <p:txBody>
          <a:bodyPr lIns="0" tIns="36000" rIns="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err="1">
                <a:ln>
                  <a:noFill/>
                </a:ln>
                <a:solidFill>
                  <a:prstClr val="black"/>
                </a:solidFill>
                <a:effectLst/>
                <a:uLnTx/>
                <a:uFillTx/>
                <a:latin typeface="TSTAR PRO" pitchFamily="50" charset="0"/>
                <a:ea typeface="+mn-ea"/>
                <a:cs typeface="+mn-cs"/>
              </a:rPr>
              <a:t>Producto</a:t>
            </a:r>
            <a:r>
              <a:rPr kumimoji="0" lang="en-GB" sz="1100" b="1" i="0" u="none" strike="noStrike" kern="1200" cap="none" spc="0" normalizeH="0" baseline="0" noProof="0" dirty="0">
                <a:ln>
                  <a:noFill/>
                </a:ln>
                <a:solidFill>
                  <a:prstClr val="black"/>
                </a:solidFill>
                <a:effectLst/>
                <a:uLnTx/>
                <a:uFillTx/>
                <a:latin typeface="TSTAR PRO" pitchFamily="50" charset="0"/>
                <a:ea typeface="+mn-ea"/>
                <a:cs typeface="+mn-cs"/>
              </a:rPr>
              <a:t> Digital</a:t>
            </a:r>
          </a:p>
        </p:txBody>
      </p:sp>
      <p:cxnSp>
        <p:nvCxnSpPr>
          <p:cNvPr id="7" name="15 Conector recto de flecha">
            <a:extLst>
              <a:ext uri="{FF2B5EF4-FFF2-40B4-BE49-F238E27FC236}">
                <a16:creationId xmlns:a16="http://schemas.microsoft.com/office/drawing/2014/main" id="{4D15F1C4-22EC-4C4D-BD2A-F996BC6C15E9}"/>
              </a:ext>
            </a:extLst>
          </p:cNvPr>
          <p:cNvCxnSpPr>
            <a:cxnSpLocks/>
          </p:cNvCxnSpPr>
          <p:nvPr/>
        </p:nvCxnSpPr>
        <p:spPr>
          <a:xfrm>
            <a:off x="1348740" y="3237832"/>
            <a:ext cx="9067800" cy="0"/>
          </a:xfrm>
          <a:prstGeom prst="straightConnector1">
            <a:avLst/>
          </a:prstGeom>
          <a:ln w="38100">
            <a:solidFill>
              <a:srgbClr val="01FEBA"/>
            </a:solidFill>
            <a:tailEnd type="arrow"/>
          </a:ln>
        </p:spPr>
        <p:style>
          <a:lnRef idx="1">
            <a:schemeClr val="accent1"/>
          </a:lnRef>
          <a:fillRef idx="0">
            <a:schemeClr val="accent1"/>
          </a:fillRef>
          <a:effectRef idx="0">
            <a:schemeClr val="accent1"/>
          </a:effectRef>
          <a:fontRef idx="minor">
            <a:schemeClr val="tx1"/>
          </a:fontRef>
        </p:style>
      </p:cxnSp>
      <p:cxnSp>
        <p:nvCxnSpPr>
          <p:cNvPr id="8" name="17 Conector recto">
            <a:extLst>
              <a:ext uri="{FF2B5EF4-FFF2-40B4-BE49-F238E27FC236}">
                <a16:creationId xmlns:a16="http://schemas.microsoft.com/office/drawing/2014/main" id="{22C8ACC9-79CD-4D3C-9713-D9D4D979B4B9}"/>
              </a:ext>
            </a:extLst>
          </p:cNvPr>
          <p:cNvCxnSpPr/>
          <p:nvPr/>
        </p:nvCxnSpPr>
        <p:spPr>
          <a:xfrm>
            <a:off x="2375381" y="3099908"/>
            <a:ext cx="0" cy="288925"/>
          </a:xfrm>
          <a:prstGeom prst="line">
            <a:avLst/>
          </a:prstGeom>
          <a:ln w="38100">
            <a:solidFill>
              <a:srgbClr val="00C8B4"/>
            </a:solidFill>
          </a:ln>
        </p:spPr>
        <p:style>
          <a:lnRef idx="1">
            <a:schemeClr val="accent1"/>
          </a:lnRef>
          <a:fillRef idx="0">
            <a:schemeClr val="accent1"/>
          </a:fillRef>
          <a:effectRef idx="0">
            <a:schemeClr val="accent1"/>
          </a:effectRef>
          <a:fontRef idx="minor">
            <a:schemeClr val="tx1"/>
          </a:fontRef>
        </p:style>
      </p:cxnSp>
      <p:cxnSp>
        <p:nvCxnSpPr>
          <p:cNvPr id="9" name="18 Conector recto">
            <a:extLst>
              <a:ext uri="{FF2B5EF4-FFF2-40B4-BE49-F238E27FC236}">
                <a16:creationId xmlns:a16="http://schemas.microsoft.com/office/drawing/2014/main" id="{F06D7493-CDA8-407F-B6B8-81E1ABE6053E}"/>
              </a:ext>
            </a:extLst>
          </p:cNvPr>
          <p:cNvCxnSpPr/>
          <p:nvPr/>
        </p:nvCxnSpPr>
        <p:spPr>
          <a:xfrm>
            <a:off x="4074006" y="3099908"/>
            <a:ext cx="0" cy="288925"/>
          </a:xfrm>
          <a:prstGeom prst="line">
            <a:avLst/>
          </a:prstGeom>
          <a:ln w="38100">
            <a:solidFill>
              <a:srgbClr val="00C8B4"/>
            </a:solidFill>
          </a:ln>
        </p:spPr>
        <p:style>
          <a:lnRef idx="1">
            <a:schemeClr val="accent1"/>
          </a:lnRef>
          <a:fillRef idx="0">
            <a:schemeClr val="accent1"/>
          </a:fillRef>
          <a:effectRef idx="0">
            <a:schemeClr val="accent1"/>
          </a:effectRef>
          <a:fontRef idx="minor">
            <a:schemeClr val="tx1"/>
          </a:fontRef>
        </p:style>
      </p:cxnSp>
      <p:cxnSp>
        <p:nvCxnSpPr>
          <p:cNvPr id="10" name="19 Conector recto">
            <a:extLst>
              <a:ext uri="{FF2B5EF4-FFF2-40B4-BE49-F238E27FC236}">
                <a16:creationId xmlns:a16="http://schemas.microsoft.com/office/drawing/2014/main" id="{C8EBFF21-2522-4736-B3F9-D12ED4D19ADA}"/>
              </a:ext>
            </a:extLst>
          </p:cNvPr>
          <p:cNvCxnSpPr/>
          <p:nvPr/>
        </p:nvCxnSpPr>
        <p:spPr>
          <a:xfrm>
            <a:off x="5802794" y="3099908"/>
            <a:ext cx="0" cy="288925"/>
          </a:xfrm>
          <a:prstGeom prst="line">
            <a:avLst/>
          </a:prstGeom>
          <a:ln w="38100">
            <a:solidFill>
              <a:srgbClr val="00C8B4"/>
            </a:solidFill>
          </a:ln>
        </p:spPr>
        <p:style>
          <a:lnRef idx="1">
            <a:schemeClr val="accent1"/>
          </a:lnRef>
          <a:fillRef idx="0">
            <a:schemeClr val="accent1"/>
          </a:fillRef>
          <a:effectRef idx="0">
            <a:schemeClr val="accent1"/>
          </a:effectRef>
          <a:fontRef idx="minor">
            <a:schemeClr val="tx1"/>
          </a:fontRef>
        </p:style>
      </p:cxnSp>
      <p:cxnSp>
        <p:nvCxnSpPr>
          <p:cNvPr id="11" name="20 Conector recto">
            <a:extLst>
              <a:ext uri="{FF2B5EF4-FFF2-40B4-BE49-F238E27FC236}">
                <a16:creationId xmlns:a16="http://schemas.microsoft.com/office/drawing/2014/main" id="{29C980C6-C0AE-47CB-BB31-92C7F4C363D5}"/>
              </a:ext>
            </a:extLst>
          </p:cNvPr>
          <p:cNvCxnSpPr/>
          <p:nvPr/>
        </p:nvCxnSpPr>
        <p:spPr>
          <a:xfrm>
            <a:off x="7525231" y="3099908"/>
            <a:ext cx="0" cy="288925"/>
          </a:xfrm>
          <a:prstGeom prst="line">
            <a:avLst/>
          </a:prstGeom>
          <a:ln w="38100">
            <a:solidFill>
              <a:srgbClr val="00C8B4"/>
            </a:solidFill>
          </a:ln>
        </p:spPr>
        <p:style>
          <a:lnRef idx="1">
            <a:schemeClr val="accent1"/>
          </a:lnRef>
          <a:fillRef idx="0">
            <a:schemeClr val="accent1"/>
          </a:fillRef>
          <a:effectRef idx="0">
            <a:schemeClr val="accent1"/>
          </a:effectRef>
          <a:fontRef idx="minor">
            <a:schemeClr val="tx1"/>
          </a:fontRef>
        </p:style>
      </p:cxnSp>
      <p:cxnSp>
        <p:nvCxnSpPr>
          <p:cNvPr id="12" name="21 Conector recto">
            <a:extLst>
              <a:ext uri="{FF2B5EF4-FFF2-40B4-BE49-F238E27FC236}">
                <a16:creationId xmlns:a16="http://schemas.microsoft.com/office/drawing/2014/main" id="{91FD0FB9-40B2-43B1-97EB-0C7E6BF74077}"/>
              </a:ext>
            </a:extLst>
          </p:cNvPr>
          <p:cNvCxnSpPr/>
          <p:nvPr/>
        </p:nvCxnSpPr>
        <p:spPr>
          <a:xfrm>
            <a:off x="9234969" y="3099908"/>
            <a:ext cx="0" cy="288925"/>
          </a:xfrm>
          <a:prstGeom prst="line">
            <a:avLst/>
          </a:prstGeom>
          <a:ln w="38100">
            <a:solidFill>
              <a:srgbClr val="00C8B4"/>
            </a:solidFill>
          </a:ln>
        </p:spPr>
        <p:style>
          <a:lnRef idx="1">
            <a:schemeClr val="accent1"/>
          </a:lnRef>
          <a:fillRef idx="0">
            <a:schemeClr val="accent1"/>
          </a:fillRef>
          <a:effectRef idx="0">
            <a:schemeClr val="accent1"/>
          </a:effectRef>
          <a:fontRef idx="minor">
            <a:schemeClr val="tx1"/>
          </a:fontRef>
        </p:style>
      </p:cxnSp>
      <p:sp>
        <p:nvSpPr>
          <p:cNvPr id="13" name="28 CuadroTexto">
            <a:extLst>
              <a:ext uri="{FF2B5EF4-FFF2-40B4-BE49-F238E27FC236}">
                <a16:creationId xmlns:a16="http://schemas.microsoft.com/office/drawing/2014/main" id="{CC68B708-3EE6-4B78-BE95-2E4EE07872EB}"/>
              </a:ext>
            </a:extLst>
          </p:cNvPr>
          <p:cNvSpPr txBox="1">
            <a:spLocks noChangeArrowheads="1"/>
          </p:cNvSpPr>
          <p:nvPr/>
        </p:nvSpPr>
        <p:spPr bwMode="auto">
          <a:xfrm>
            <a:off x="2028467" y="3318646"/>
            <a:ext cx="660758"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s-ES" sz="1800" b="1" i="0" u="none" strike="noStrike" kern="1200" cap="none" spc="0" normalizeH="0" baseline="0" noProof="0" dirty="0">
                <a:ln>
                  <a:noFill/>
                </a:ln>
                <a:solidFill>
                  <a:prstClr val="black"/>
                </a:solidFill>
                <a:effectLst/>
                <a:uLnTx/>
                <a:uFillTx/>
                <a:latin typeface="TSTAR PRO" pitchFamily="50" charset="0"/>
                <a:ea typeface="+mn-ea"/>
                <a:cs typeface="+mn-cs"/>
              </a:rPr>
              <a:t>1980</a:t>
            </a:r>
          </a:p>
        </p:txBody>
      </p:sp>
      <p:sp>
        <p:nvSpPr>
          <p:cNvPr id="14" name="29 CuadroTexto">
            <a:extLst>
              <a:ext uri="{FF2B5EF4-FFF2-40B4-BE49-F238E27FC236}">
                <a16:creationId xmlns:a16="http://schemas.microsoft.com/office/drawing/2014/main" id="{D902C4ED-A4D2-4954-80C6-A240EEA2C611}"/>
              </a:ext>
            </a:extLst>
          </p:cNvPr>
          <p:cNvSpPr txBox="1">
            <a:spLocks noChangeArrowheads="1"/>
          </p:cNvSpPr>
          <p:nvPr/>
        </p:nvSpPr>
        <p:spPr bwMode="auto">
          <a:xfrm>
            <a:off x="3738204" y="3318646"/>
            <a:ext cx="660758"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s-ES" sz="1800" b="1" i="0" u="none" strike="noStrike" kern="1200" cap="none" spc="0" normalizeH="0" baseline="0" noProof="0" dirty="0">
                <a:ln>
                  <a:noFill/>
                </a:ln>
                <a:solidFill>
                  <a:prstClr val="black"/>
                </a:solidFill>
                <a:effectLst/>
                <a:uLnTx/>
                <a:uFillTx/>
                <a:latin typeface="TSTAR PRO" pitchFamily="50" charset="0"/>
                <a:ea typeface="+mn-ea"/>
                <a:cs typeface="+mn-cs"/>
              </a:rPr>
              <a:t>1990</a:t>
            </a:r>
          </a:p>
        </p:txBody>
      </p:sp>
      <p:sp>
        <p:nvSpPr>
          <p:cNvPr id="15" name="30 CuadroTexto">
            <a:extLst>
              <a:ext uri="{FF2B5EF4-FFF2-40B4-BE49-F238E27FC236}">
                <a16:creationId xmlns:a16="http://schemas.microsoft.com/office/drawing/2014/main" id="{3B70BD49-7F28-4EDB-8A53-C4F103BDD39F}"/>
              </a:ext>
            </a:extLst>
          </p:cNvPr>
          <p:cNvSpPr txBox="1">
            <a:spLocks noChangeArrowheads="1"/>
          </p:cNvSpPr>
          <p:nvPr/>
        </p:nvSpPr>
        <p:spPr bwMode="auto">
          <a:xfrm>
            <a:off x="5463817" y="3318646"/>
            <a:ext cx="659155"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s-ES" sz="1800" b="1" i="0" u="none" strike="noStrike" kern="1200" cap="none" spc="0" normalizeH="0" baseline="0" noProof="0" dirty="0">
                <a:ln>
                  <a:noFill/>
                </a:ln>
                <a:solidFill>
                  <a:prstClr val="black"/>
                </a:solidFill>
                <a:effectLst/>
                <a:uLnTx/>
                <a:uFillTx/>
                <a:latin typeface="TSTAR PRO" pitchFamily="50" charset="0"/>
                <a:ea typeface="+mn-ea"/>
                <a:cs typeface="+mn-cs"/>
              </a:rPr>
              <a:t>2000</a:t>
            </a:r>
          </a:p>
        </p:txBody>
      </p:sp>
      <p:sp>
        <p:nvSpPr>
          <p:cNvPr id="16" name="31 CuadroTexto">
            <a:extLst>
              <a:ext uri="{FF2B5EF4-FFF2-40B4-BE49-F238E27FC236}">
                <a16:creationId xmlns:a16="http://schemas.microsoft.com/office/drawing/2014/main" id="{1CCA7C7C-22AE-4494-B67C-BBB118D49624}"/>
              </a:ext>
            </a:extLst>
          </p:cNvPr>
          <p:cNvSpPr txBox="1">
            <a:spLocks noChangeArrowheads="1"/>
          </p:cNvSpPr>
          <p:nvPr/>
        </p:nvSpPr>
        <p:spPr bwMode="auto">
          <a:xfrm>
            <a:off x="7184667" y="3318646"/>
            <a:ext cx="660758"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s-ES" sz="1800" b="1" i="0" u="none" strike="noStrike" kern="1200" cap="none" spc="0" normalizeH="0" baseline="0" noProof="0">
                <a:ln>
                  <a:noFill/>
                </a:ln>
                <a:solidFill>
                  <a:prstClr val="black"/>
                </a:solidFill>
                <a:effectLst/>
                <a:uLnTx/>
                <a:uFillTx/>
                <a:latin typeface="TSTAR PRO" pitchFamily="50" charset="0"/>
                <a:ea typeface="+mn-ea"/>
                <a:cs typeface="+mn-cs"/>
              </a:rPr>
              <a:t>2010</a:t>
            </a:r>
          </a:p>
        </p:txBody>
      </p:sp>
      <p:sp>
        <p:nvSpPr>
          <p:cNvPr id="17" name="32 CuadroTexto">
            <a:extLst>
              <a:ext uri="{FF2B5EF4-FFF2-40B4-BE49-F238E27FC236}">
                <a16:creationId xmlns:a16="http://schemas.microsoft.com/office/drawing/2014/main" id="{37F9FC65-E66E-41EB-A9AB-167FC25AA4C4}"/>
              </a:ext>
            </a:extLst>
          </p:cNvPr>
          <p:cNvSpPr txBox="1">
            <a:spLocks noChangeArrowheads="1"/>
          </p:cNvSpPr>
          <p:nvPr/>
        </p:nvSpPr>
        <p:spPr bwMode="auto">
          <a:xfrm>
            <a:off x="8894404" y="3318646"/>
            <a:ext cx="659155"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s-ES" sz="1800" b="1" i="0" u="none" strike="noStrike" kern="1200" cap="none" spc="0" normalizeH="0" baseline="0" noProof="0" dirty="0">
                <a:ln>
                  <a:noFill/>
                </a:ln>
                <a:solidFill>
                  <a:prstClr val="black"/>
                </a:solidFill>
                <a:effectLst/>
                <a:uLnTx/>
                <a:uFillTx/>
                <a:latin typeface="TSTAR PRO" pitchFamily="50" charset="0"/>
                <a:ea typeface="+mn-ea"/>
                <a:cs typeface="+mn-cs"/>
              </a:rPr>
              <a:t>2020</a:t>
            </a:r>
          </a:p>
        </p:txBody>
      </p:sp>
      <p:sp>
        <p:nvSpPr>
          <p:cNvPr id="18" name="9 Elipse">
            <a:extLst>
              <a:ext uri="{FF2B5EF4-FFF2-40B4-BE49-F238E27FC236}">
                <a16:creationId xmlns:a16="http://schemas.microsoft.com/office/drawing/2014/main" id="{9D50B1BB-C2B8-44B8-A74F-D3FAED9CCC02}"/>
              </a:ext>
            </a:extLst>
          </p:cNvPr>
          <p:cNvSpPr/>
          <p:nvPr/>
        </p:nvSpPr>
        <p:spPr>
          <a:xfrm>
            <a:off x="4169257" y="1974846"/>
            <a:ext cx="936625" cy="936625"/>
          </a:xfrm>
          <a:prstGeom prst="ellipse">
            <a:avLst/>
          </a:prstGeom>
          <a:solidFill>
            <a:schemeClr val="accent1">
              <a:lumMod val="60000"/>
              <a:lumOff val="40000"/>
            </a:schemeClr>
          </a:solidFill>
          <a:ln>
            <a:solidFill>
              <a:schemeClr val="bg2"/>
            </a:solidFill>
          </a:ln>
          <a:effectLst/>
        </p:spPr>
        <p:style>
          <a:lnRef idx="1">
            <a:schemeClr val="accent6"/>
          </a:lnRef>
          <a:fillRef idx="2">
            <a:schemeClr val="accent6"/>
          </a:fillRef>
          <a:effectRef idx="1">
            <a:schemeClr val="accent6"/>
          </a:effectRef>
          <a:fontRef idx="minor">
            <a:schemeClr val="dk1"/>
          </a:fontRef>
        </p:style>
        <p:txBody>
          <a:bodyPr lIns="0" tIns="36000" rIns="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dirty="0">
                <a:ln>
                  <a:noFill/>
                </a:ln>
                <a:solidFill>
                  <a:prstClr val="black"/>
                </a:solidFill>
                <a:effectLst/>
                <a:uLnTx/>
                <a:uFillTx/>
                <a:latin typeface="TSTAR PRO" pitchFamily="50" charset="0"/>
                <a:ea typeface="+mn-ea"/>
                <a:cs typeface="+mn-cs"/>
              </a:rPr>
              <a:t>Producto </a:t>
            </a:r>
            <a:r>
              <a:rPr kumimoji="0" lang="es-ES" sz="1100" b="1" i="0" u="none" strike="noStrike" kern="1200" cap="none" spc="0" normalizeH="0" baseline="0" dirty="0" err="1">
                <a:ln>
                  <a:noFill/>
                </a:ln>
                <a:solidFill>
                  <a:prstClr val="black"/>
                </a:solidFill>
                <a:effectLst/>
                <a:uLnTx/>
                <a:uFillTx/>
                <a:latin typeface="TSTAR PRO" pitchFamily="50" charset="0"/>
                <a:ea typeface="+mn-ea"/>
                <a:cs typeface="+mn-cs"/>
              </a:rPr>
              <a:t>Electronico</a:t>
            </a:r>
            <a:endParaRPr kumimoji="0" lang="es-ES" sz="1100" b="1" i="0" u="none" strike="noStrike" kern="1200" cap="none" spc="0" normalizeH="0" baseline="0" dirty="0">
              <a:ln>
                <a:noFill/>
              </a:ln>
              <a:solidFill>
                <a:prstClr val="black"/>
              </a:solidFill>
              <a:effectLst/>
              <a:uLnTx/>
              <a:uFillTx/>
              <a:latin typeface="TSTAR PRO" pitchFamily="50" charset="0"/>
              <a:ea typeface="+mn-ea"/>
              <a:cs typeface="+mn-cs"/>
            </a:endParaRPr>
          </a:p>
        </p:txBody>
      </p:sp>
      <p:sp>
        <p:nvSpPr>
          <p:cNvPr id="19" name="9 Elipse">
            <a:extLst>
              <a:ext uri="{FF2B5EF4-FFF2-40B4-BE49-F238E27FC236}">
                <a16:creationId xmlns:a16="http://schemas.microsoft.com/office/drawing/2014/main" id="{D3A23D33-56AD-44CF-852C-E857BC95436C}"/>
              </a:ext>
            </a:extLst>
          </p:cNvPr>
          <p:cNvSpPr/>
          <p:nvPr/>
        </p:nvSpPr>
        <p:spPr>
          <a:xfrm>
            <a:off x="1875319" y="3784815"/>
            <a:ext cx="936625" cy="936625"/>
          </a:xfrm>
          <a:prstGeom prst="ellipse">
            <a:avLst/>
          </a:prstGeom>
          <a:solidFill>
            <a:schemeClr val="accent3">
              <a:lumMod val="40000"/>
              <a:lumOff val="60000"/>
            </a:schemeClr>
          </a:solidFill>
          <a:ln>
            <a:noFill/>
          </a:ln>
          <a:effectLst/>
        </p:spPr>
        <p:style>
          <a:lnRef idx="1">
            <a:schemeClr val="accent2"/>
          </a:lnRef>
          <a:fillRef idx="2">
            <a:schemeClr val="accent2"/>
          </a:fillRef>
          <a:effectRef idx="1">
            <a:schemeClr val="accent2"/>
          </a:effectRef>
          <a:fontRef idx="minor">
            <a:schemeClr val="dk1"/>
          </a:fontRef>
        </p:style>
        <p:txBody>
          <a:bodyPr lIns="0" tIns="36000" rIns="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prstClr val="black"/>
                </a:solidFill>
                <a:effectLst/>
                <a:uLnTx/>
                <a:uFillTx/>
                <a:latin typeface="TSTAR PRO" pitchFamily="50" charset="0"/>
                <a:ea typeface="+mn-ea"/>
                <a:cs typeface="+mn-cs"/>
              </a:rPr>
              <a:t>Sin </a:t>
            </a:r>
            <a:r>
              <a:rPr kumimoji="0" lang="en-GB" sz="1100" b="1" i="0" u="none" strike="noStrike" kern="1200" cap="none" spc="0" normalizeH="0" baseline="0" noProof="0" dirty="0" err="1">
                <a:ln>
                  <a:noFill/>
                </a:ln>
                <a:solidFill>
                  <a:prstClr val="black"/>
                </a:solidFill>
                <a:effectLst/>
                <a:uLnTx/>
                <a:uFillTx/>
                <a:latin typeface="TSTAR PRO" pitchFamily="50" charset="0"/>
                <a:ea typeface="+mn-ea"/>
                <a:cs typeface="+mn-cs"/>
              </a:rPr>
              <a:t>Servicio</a:t>
            </a:r>
            <a:endParaRPr kumimoji="0" lang="en-GB" sz="1100" b="1" i="0" u="none" strike="noStrike" kern="1200" cap="none" spc="0" normalizeH="0" baseline="0" noProof="0" dirty="0">
              <a:ln>
                <a:noFill/>
              </a:ln>
              <a:solidFill>
                <a:prstClr val="black"/>
              </a:solidFill>
              <a:effectLst/>
              <a:uLnTx/>
              <a:uFillTx/>
              <a:latin typeface="TSTAR PRO" pitchFamily="50" charset="0"/>
              <a:ea typeface="+mn-ea"/>
              <a:cs typeface="+mn-cs"/>
            </a:endParaRPr>
          </a:p>
        </p:txBody>
      </p:sp>
      <p:sp>
        <p:nvSpPr>
          <p:cNvPr id="20" name="10 Elipse">
            <a:extLst>
              <a:ext uri="{FF2B5EF4-FFF2-40B4-BE49-F238E27FC236}">
                <a16:creationId xmlns:a16="http://schemas.microsoft.com/office/drawing/2014/main" id="{800F541C-95EF-400A-B7AC-609C8F61C027}"/>
              </a:ext>
            </a:extLst>
          </p:cNvPr>
          <p:cNvSpPr/>
          <p:nvPr/>
        </p:nvSpPr>
        <p:spPr>
          <a:xfrm>
            <a:off x="5323369" y="3784815"/>
            <a:ext cx="935037" cy="936625"/>
          </a:xfrm>
          <a:prstGeom prst="ellipse">
            <a:avLst/>
          </a:prstGeom>
          <a:solidFill>
            <a:schemeClr val="accent3">
              <a:lumMod val="40000"/>
              <a:lumOff val="60000"/>
            </a:schemeClr>
          </a:solidFill>
          <a:ln>
            <a:noFill/>
          </a:ln>
          <a:effectLst/>
        </p:spPr>
        <p:style>
          <a:lnRef idx="1">
            <a:schemeClr val="accent1"/>
          </a:lnRef>
          <a:fillRef idx="2">
            <a:schemeClr val="accent1"/>
          </a:fillRef>
          <a:effectRef idx="1">
            <a:schemeClr val="accent1"/>
          </a:effectRef>
          <a:fontRef idx="minor">
            <a:schemeClr val="dk1"/>
          </a:fontRef>
        </p:style>
        <p:txBody>
          <a:bodyPr lIns="0" tIns="36000" rIns="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prstClr val="black"/>
                </a:solidFill>
                <a:effectLst/>
                <a:uLnTx/>
                <a:uFillTx/>
                <a:latin typeface="TSTAR PRO" pitchFamily="50" charset="0"/>
                <a:ea typeface="+mn-ea"/>
                <a:cs typeface="+mn-cs"/>
              </a:rPr>
              <a:t>SAT</a:t>
            </a:r>
          </a:p>
        </p:txBody>
      </p:sp>
      <p:sp>
        <p:nvSpPr>
          <p:cNvPr id="21" name="13 Elipse">
            <a:extLst>
              <a:ext uri="{FF2B5EF4-FFF2-40B4-BE49-F238E27FC236}">
                <a16:creationId xmlns:a16="http://schemas.microsoft.com/office/drawing/2014/main" id="{494451EC-CB4D-489D-938F-DC78AB512B34}"/>
              </a:ext>
            </a:extLst>
          </p:cNvPr>
          <p:cNvSpPr/>
          <p:nvPr/>
        </p:nvSpPr>
        <p:spPr>
          <a:xfrm>
            <a:off x="8769831" y="3784815"/>
            <a:ext cx="935038" cy="936625"/>
          </a:xfrm>
          <a:prstGeom prst="ellipse">
            <a:avLst/>
          </a:prstGeom>
          <a:solidFill>
            <a:schemeClr val="accent3">
              <a:lumMod val="40000"/>
              <a:lumOff val="60000"/>
            </a:schemeClr>
          </a:solidFill>
          <a:ln>
            <a:noFill/>
          </a:ln>
          <a:effectLst/>
        </p:spPr>
        <p:style>
          <a:lnRef idx="1">
            <a:schemeClr val="accent2"/>
          </a:lnRef>
          <a:fillRef idx="2">
            <a:schemeClr val="accent2"/>
          </a:fillRef>
          <a:effectRef idx="1">
            <a:schemeClr val="accent2"/>
          </a:effectRef>
          <a:fontRef idx="minor">
            <a:schemeClr val="dk1"/>
          </a:fontRef>
        </p:style>
        <p:txBody>
          <a:bodyPr lIns="0" tIns="36000" rIns="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err="1">
                <a:ln>
                  <a:noFill/>
                </a:ln>
                <a:solidFill>
                  <a:prstClr val="black"/>
                </a:solidFill>
                <a:effectLst/>
                <a:uLnTx/>
                <a:uFillTx/>
                <a:latin typeface="TSTAR PRO" pitchFamily="50" charset="0"/>
                <a:ea typeface="+mn-ea"/>
                <a:cs typeface="+mn-cs"/>
              </a:rPr>
              <a:t>Servicios</a:t>
            </a:r>
            <a:r>
              <a:rPr kumimoji="0" lang="en-GB" sz="1100" b="1" i="0" u="none" strike="noStrike" kern="1200" cap="none" spc="0" normalizeH="0" baseline="0" noProof="0" dirty="0">
                <a:ln>
                  <a:noFill/>
                </a:ln>
                <a:solidFill>
                  <a:prstClr val="black"/>
                </a:solidFill>
                <a:effectLst/>
                <a:uLnTx/>
                <a:uFillTx/>
                <a:latin typeface="TSTAR PRO" pitchFamily="50" charset="0"/>
                <a:ea typeface="+mn-ea"/>
                <a:cs typeface="+mn-cs"/>
              </a:rPr>
              <a:t> </a:t>
            </a:r>
            <a:r>
              <a:rPr kumimoji="0" lang="en-GB" sz="1100" b="1" i="0" u="none" strike="noStrike" kern="1200" cap="none" spc="0" normalizeH="0" baseline="0" noProof="0" dirty="0" err="1">
                <a:ln>
                  <a:noFill/>
                </a:ln>
                <a:solidFill>
                  <a:prstClr val="black"/>
                </a:solidFill>
                <a:effectLst/>
                <a:uLnTx/>
                <a:uFillTx/>
                <a:latin typeface="TSTAR PRO" pitchFamily="50" charset="0"/>
                <a:ea typeface="+mn-ea"/>
                <a:cs typeface="+mn-cs"/>
              </a:rPr>
              <a:t>Digitales</a:t>
            </a:r>
            <a:endParaRPr kumimoji="0" lang="en-GB" sz="1100" b="1" i="0" u="none" strike="noStrike" kern="1200" cap="none" spc="0" normalizeH="0" baseline="0" noProof="0" dirty="0">
              <a:ln>
                <a:noFill/>
              </a:ln>
              <a:solidFill>
                <a:prstClr val="black"/>
              </a:solidFill>
              <a:effectLst/>
              <a:uLnTx/>
              <a:uFillTx/>
              <a:latin typeface="TSTAR PRO" pitchFamily="50" charset="0"/>
              <a:ea typeface="+mn-ea"/>
              <a:cs typeface="+mn-cs"/>
            </a:endParaRPr>
          </a:p>
        </p:txBody>
      </p:sp>
      <p:sp>
        <p:nvSpPr>
          <p:cNvPr id="22" name="9 Elipse">
            <a:extLst>
              <a:ext uri="{FF2B5EF4-FFF2-40B4-BE49-F238E27FC236}">
                <a16:creationId xmlns:a16="http://schemas.microsoft.com/office/drawing/2014/main" id="{E3D19E3A-6FA7-42BF-9080-362D1E89AEE5}"/>
              </a:ext>
            </a:extLst>
          </p:cNvPr>
          <p:cNvSpPr/>
          <p:nvPr/>
        </p:nvSpPr>
        <p:spPr>
          <a:xfrm>
            <a:off x="3599344" y="3770829"/>
            <a:ext cx="936625" cy="936625"/>
          </a:xfrm>
          <a:prstGeom prst="ellipse">
            <a:avLst/>
          </a:prstGeom>
          <a:solidFill>
            <a:schemeClr val="accent3">
              <a:lumMod val="40000"/>
              <a:lumOff val="60000"/>
            </a:schemeClr>
          </a:solidFill>
          <a:ln>
            <a:noFill/>
          </a:ln>
          <a:effectLst/>
        </p:spPr>
        <p:style>
          <a:lnRef idx="1">
            <a:schemeClr val="accent6"/>
          </a:lnRef>
          <a:fillRef idx="2">
            <a:schemeClr val="accent6"/>
          </a:fillRef>
          <a:effectRef idx="1">
            <a:schemeClr val="accent6"/>
          </a:effectRef>
          <a:fontRef idx="minor">
            <a:schemeClr val="dk1"/>
          </a:fontRef>
        </p:style>
        <p:txBody>
          <a:bodyPr lIns="0" tIns="36000" rIns="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err="1">
                <a:ln>
                  <a:noFill/>
                </a:ln>
                <a:solidFill>
                  <a:prstClr val="black"/>
                </a:solidFill>
                <a:effectLst/>
                <a:uLnTx/>
                <a:uFillTx/>
                <a:latin typeface="TSTAR PRO" pitchFamily="50" charset="0"/>
                <a:ea typeface="+mn-ea"/>
                <a:cs typeface="+mn-cs"/>
              </a:rPr>
              <a:t>Repuestos</a:t>
            </a:r>
            <a:endParaRPr kumimoji="0" lang="en-GB" sz="1100" b="1" i="0" u="none" strike="noStrike" kern="1200" cap="none" spc="0" normalizeH="0" baseline="0" noProof="0" dirty="0">
              <a:ln>
                <a:noFill/>
              </a:ln>
              <a:solidFill>
                <a:prstClr val="black"/>
              </a:solidFill>
              <a:effectLst/>
              <a:uLnTx/>
              <a:uFillTx/>
              <a:latin typeface="TSTAR PRO" pitchFamily="50" charset="0"/>
              <a:ea typeface="+mn-ea"/>
              <a:cs typeface="+mn-cs"/>
            </a:endParaRPr>
          </a:p>
        </p:txBody>
      </p:sp>
      <p:sp>
        <p:nvSpPr>
          <p:cNvPr id="23" name="9 Elipse">
            <a:extLst>
              <a:ext uri="{FF2B5EF4-FFF2-40B4-BE49-F238E27FC236}">
                <a16:creationId xmlns:a16="http://schemas.microsoft.com/office/drawing/2014/main" id="{64A03039-2C03-4F48-B589-0FB0DDFF9956}"/>
              </a:ext>
            </a:extLst>
          </p:cNvPr>
          <p:cNvSpPr/>
          <p:nvPr/>
        </p:nvSpPr>
        <p:spPr>
          <a:xfrm>
            <a:off x="7045806" y="3784815"/>
            <a:ext cx="936625" cy="936625"/>
          </a:xfrm>
          <a:prstGeom prst="ellipse">
            <a:avLst/>
          </a:prstGeom>
          <a:solidFill>
            <a:schemeClr val="accent3">
              <a:lumMod val="40000"/>
              <a:lumOff val="60000"/>
            </a:schemeClr>
          </a:solidFill>
          <a:ln>
            <a:noFill/>
          </a:ln>
          <a:effectLst/>
        </p:spPr>
        <p:style>
          <a:lnRef idx="1">
            <a:schemeClr val="accent2"/>
          </a:lnRef>
          <a:fillRef idx="2">
            <a:schemeClr val="accent2"/>
          </a:fillRef>
          <a:effectRef idx="1">
            <a:schemeClr val="accent2"/>
          </a:effectRef>
          <a:fontRef idx="minor">
            <a:schemeClr val="dk1"/>
          </a:fontRef>
        </p:style>
        <p:txBody>
          <a:bodyPr lIns="0" tIns="36000" rIns="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err="1">
                <a:ln>
                  <a:noFill/>
                </a:ln>
                <a:solidFill>
                  <a:prstClr val="black"/>
                </a:solidFill>
                <a:effectLst/>
                <a:uLnTx/>
                <a:uFillTx/>
                <a:latin typeface="TSTAR PRO" pitchFamily="50" charset="0"/>
                <a:ea typeface="+mn-ea"/>
                <a:cs typeface="+mn-cs"/>
              </a:rPr>
              <a:t>Servicio</a:t>
            </a:r>
            <a:r>
              <a:rPr kumimoji="0" lang="en-GB" sz="1100" b="1" i="0" u="none" strike="noStrike" kern="1200" cap="none" spc="0" normalizeH="0" baseline="0" noProof="0" dirty="0">
                <a:ln>
                  <a:noFill/>
                </a:ln>
                <a:solidFill>
                  <a:prstClr val="black"/>
                </a:solidFill>
                <a:effectLst/>
                <a:uLnTx/>
                <a:uFillTx/>
                <a:latin typeface="TSTAR PRO" pitchFamily="50" charset="0"/>
                <a:ea typeface="+mn-ea"/>
                <a:cs typeface="+mn-cs"/>
              </a:rPr>
              <a:t> </a:t>
            </a:r>
            <a:r>
              <a:rPr kumimoji="0" lang="en-GB" sz="1100" b="1" i="0" u="none" strike="noStrike" kern="1200" cap="none" spc="0" normalizeH="0" baseline="0" noProof="0" dirty="0" err="1">
                <a:ln>
                  <a:noFill/>
                </a:ln>
                <a:solidFill>
                  <a:prstClr val="black"/>
                </a:solidFill>
                <a:effectLst/>
                <a:uLnTx/>
                <a:uFillTx/>
                <a:latin typeface="TSTAR PRO" pitchFamily="50" charset="0"/>
                <a:ea typeface="+mn-ea"/>
                <a:cs typeface="+mn-cs"/>
              </a:rPr>
              <a:t>como</a:t>
            </a:r>
            <a:r>
              <a:rPr kumimoji="0" lang="en-GB" sz="1100" b="1" i="0" u="none" strike="noStrike" kern="1200" cap="none" spc="0" normalizeH="0" baseline="0" noProof="0" dirty="0">
                <a:ln>
                  <a:noFill/>
                </a:ln>
                <a:solidFill>
                  <a:prstClr val="black"/>
                </a:solidFill>
                <a:effectLst/>
                <a:uLnTx/>
                <a:uFillTx/>
                <a:latin typeface="TSTAR PRO" pitchFamily="50" charset="0"/>
                <a:ea typeface="+mn-ea"/>
                <a:cs typeface="+mn-cs"/>
              </a:rPr>
              <a:t> </a:t>
            </a:r>
            <a:r>
              <a:rPr kumimoji="0" lang="en-GB" sz="1100" b="1" i="0" u="none" strike="noStrike" kern="1200" cap="none" spc="0" normalizeH="0" baseline="0" noProof="0" dirty="0" err="1">
                <a:ln>
                  <a:noFill/>
                </a:ln>
                <a:solidFill>
                  <a:prstClr val="black"/>
                </a:solidFill>
                <a:effectLst/>
                <a:uLnTx/>
                <a:uFillTx/>
                <a:latin typeface="TSTAR PRO" pitchFamily="50" charset="0"/>
                <a:ea typeface="+mn-ea"/>
                <a:cs typeface="+mn-cs"/>
              </a:rPr>
              <a:t>Negocio</a:t>
            </a:r>
            <a:endParaRPr kumimoji="0" lang="en-GB" sz="1100" b="1" i="0" u="none" strike="noStrike" kern="1200" cap="none" spc="0" normalizeH="0" baseline="0" noProof="0" dirty="0">
              <a:ln>
                <a:noFill/>
              </a:ln>
              <a:solidFill>
                <a:prstClr val="black"/>
              </a:solidFill>
              <a:effectLst/>
              <a:uLnTx/>
              <a:uFillTx/>
              <a:latin typeface="TSTAR PRO" pitchFamily="50" charset="0"/>
              <a:ea typeface="+mn-ea"/>
              <a:cs typeface="+mn-cs"/>
            </a:endParaRPr>
          </a:p>
        </p:txBody>
      </p:sp>
      <p:sp>
        <p:nvSpPr>
          <p:cNvPr id="25" name="Rectángulo 6">
            <a:extLst>
              <a:ext uri="{FF2B5EF4-FFF2-40B4-BE49-F238E27FC236}">
                <a16:creationId xmlns:a16="http://schemas.microsoft.com/office/drawing/2014/main" id="{2B066054-AA81-43C1-950A-67712C9EA111}"/>
              </a:ext>
            </a:extLst>
          </p:cNvPr>
          <p:cNvSpPr/>
          <p:nvPr/>
        </p:nvSpPr>
        <p:spPr>
          <a:xfrm>
            <a:off x="510651" y="5774314"/>
            <a:ext cx="639582"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2</a:t>
            </a:r>
          </a:p>
        </p:txBody>
      </p:sp>
      <p:pic>
        <p:nvPicPr>
          <p:cNvPr id="26" name="Picture 2" descr="Resultado de imagen de logo Ikerlan">
            <a:extLst>
              <a:ext uri="{FF2B5EF4-FFF2-40B4-BE49-F238E27FC236}">
                <a16:creationId xmlns:a16="http://schemas.microsoft.com/office/drawing/2014/main" id="{A8BC801E-A757-4C6B-8ECD-3AF674274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984"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n 11">
            <a:extLst>
              <a:ext uri="{FF2B5EF4-FFF2-40B4-BE49-F238E27FC236}">
                <a16:creationId xmlns:a16="http://schemas.microsoft.com/office/drawing/2014/main" id="{F5229171-8CA4-4CA7-98C3-1BF791A6BDED}"/>
              </a:ext>
            </a:extLst>
          </p:cNvPr>
          <p:cNvPicPr>
            <a:picLocks noChangeAspect="1"/>
          </p:cNvPicPr>
          <p:nvPr/>
        </p:nvPicPr>
        <p:blipFill>
          <a:blip r:embed="rId3"/>
          <a:stretch>
            <a:fillRect/>
          </a:stretch>
        </p:blipFill>
        <p:spPr>
          <a:xfrm>
            <a:off x="8216781" y="6158234"/>
            <a:ext cx="900987" cy="545091"/>
          </a:xfrm>
          <a:prstGeom prst="rect">
            <a:avLst/>
          </a:prstGeom>
        </p:spPr>
      </p:pic>
    </p:spTree>
    <p:extLst>
      <p:ext uri="{BB962C8B-B14F-4D97-AF65-F5344CB8AC3E}">
        <p14:creationId xmlns:p14="http://schemas.microsoft.com/office/powerpoint/2010/main" val="908524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6A025-0C7C-489E-8AB2-129C295095B0}"/>
              </a:ext>
            </a:extLst>
          </p:cNvPr>
          <p:cNvSpPr>
            <a:spLocks noGrp="1"/>
          </p:cNvSpPr>
          <p:nvPr>
            <p:ph type="title"/>
          </p:nvPr>
        </p:nvSpPr>
        <p:spPr/>
        <p:txBody>
          <a:bodyPr/>
          <a:lstStyle/>
          <a:p>
            <a:r>
              <a:rPr lang="es-ES" dirty="0"/>
              <a:t>Un poco de historia</a:t>
            </a:r>
            <a:endParaRPr lang="en-US" dirty="0"/>
          </a:p>
        </p:txBody>
      </p:sp>
      <p:pic>
        <p:nvPicPr>
          <p:cNvPr id="4" name="Picture 2" descr="Timeline">
            <a:extLst>
              <a:ext uri="{FF2B5EF4-FFF2-40B4-BE49-F238E27FC236}">
                <a16:creationId xmlns:a16="http://schemas.microsoft.com/office/drawing/2014/main" id="{89FA796A-6D52-4223-9977-EB9FFE53C31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1231" y="1584831"/>
            <a:ext cx="9309538" cy="437354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CDCAAA1-9E09-43D3-BBC5-102BDA6BA2E8}"/>
              </a:ext>
            </a:extLst>
          </p:cNvPr>
          <p:cNvSpPr/>
          <p:nvPr/>
        </p:nvSpPr>
        <p:spPr>
          <a:xfrm>
            <a:off x="623397" y="1518826"/>
            <a:ext cx="4222631" cy="584775"/>
          </a:xfrm>
          <a:prstGeom prst="rect">
            <a:avLst/>
          </a:prstGeom>
        </p:spPr>
        <p:txBody>
          <a:bodyPr wrap="none">
            <a:spAutoFit/>
          </a:bodyPr>
          <a:lstStyle/>
          <a:p>
            <a:r>
              <a:rPr lang="es-ES" sz="3200" dirty="0">
                <a:latin typeface="TSTAR PRO" panose="02000806030000020004" pitchFamily="50" charset="0"/>
              </a:rPr>
              <a:t>La revolución de la </a:t>
            </a:r>
            <a:r>
              <a:rPr lang="es-ES" sz="3200" b="1" dirty="0">
                <a:latin typeface="TSTAR PRO" panose="02000806030000020004" pitchFamily="50" charset="0"/>
              </a:rPr>
              <a:t>¿IA?</a:t>
            </a:r>
            <a:endParaRPr lang="en-US" sz="2400" b="1" dirty="0">
              <a:latin typeface="TSTAR PRO" panose="02000806030000020004" pitchFamily="50" charset="0"/>
            </a:endParaRPr>
          </a:p>
        </p:txBody>
      </p:sp>
      <p:pic>
        <p:nvPicPr>
          <p:cNvPr id="6" name="Picture 2" descr="Resultado de imagen de logo Ikerlan">
            <a:extLst>
              <a:ext uri="{FF2B5EF4-FFF2-40B4-BE49-F238E27FC236}">
                <a16:creationId xmlns:a16="http://schemas.microsoft.com/office/drawing/2014/main" id="{529655B0-BDEA-4F43-88FB-04BA5BABB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984"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7">
            <a:extLst>
              <a:ext uri="{FF2B5EF4-FFF2-40B4-BE49-F238E27FC236}">
                <a16:creationId xmlns:a16="http://schemas.microsoft.com/office/drawing/2014/main" id="{0804C950-26B8-4CDA-80AD-BFD177AC995C}"/>
              </a:ext>
            </a:extLst>
          </p:cNvPr>
          <p:cNvSpPr/>
          <p:nvPr/>
        </p:nvSpPr>
        <p:spPr>
          <a:xfrm>
            <a:off x="510651" y="5774314"/>
            <a:ext cx="639582"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1</a:t>
            </a:r>
          </a:p>
        </p:txBody>
      </p:sp>
    </p:spTree>
    <p:extLst>
      <p:ext uri="{BB962C8B-B14F-4D97-AF65-F5344CB8AC3E}">
        <p14:creationId xmlns:p14="http://schemas.microsoft.com/office/powerpoint/2010/main" val="1144880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ángulo 6"/>
          <p:cNvSpPr/>
          <p:nvPr/>
        </p:nvSpPr>
        <p:spPr>
          <a:xfrm>
            <a:off x="510651" y="5774314"/>
            <a:ext cx="639582"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5</a:t>
            </a:r>
          </a:p>
        </p:txBody>
      </p:sp>
      <p:pic>
        <p:nvPicPr>
          <p:cNvPr id="5" name="Picture 2" descr="Resultado de imagen de logo Ikerlan">
            <a:extLst>
              <a:ext uri="{FF2B5EF4-FFF2-40B4-BE49-F238E27FC236}">
                <a16:creationId xmlns:a16="http://schemas.microsoft.com/office/drawing/2014/main" id="{E85CE10D-0497-4F6A-9EC8-F257DD6CE5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984"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sp>
        <p:nvSpPr>
          <p:cNvPr id="6" name="2 Marcador de contenido">
            <a:extLst>
              <a:ext uri="{FF2B5EF4-FFF2-40B4-BE49-F238E27FC236}">
                <a16:creationId xmlns:a16="http://schemas.microsoft.com/office/drawing/2014/main" id="{77BC9583-0407-4A3A-9230-41139CCB9526}"/>
              </a:ext>
            </a:extLst>
          </p:cNvPr>
          <p:cNvSpPr txBox="1">
            <a:spLocks/>
          </p:cNvSpPr>
          <p:nvPr/>
        </p:nvSpPr>
        <p:spPr>
          <a:xfrm>
            <a:off x="574525" y="1692005"/>
            <a:ext cx="10972800" cy="5337705"/>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ES" sz="3200" dirty="0">
                <a:latin typeface="TSTAR PRO" panose="02000806030000020004" pitchFamily="50" charset="0"/>
              </a:rPr>
              <a:t>La “magia” del Deep </a:t>
            </a:r>
            <a:r>
              <a:rPr lang="es-ES" sz="3200" dirty="0" err="1">
                <a:latin typeface="TSTAR PRO" panose="02000806030000020004" pitchFamily="50" charset="0"/>
              </a:rPr>
              <a:t>Learning</a:t>
            </a:r>
            <a:r>
              <a:rPr lang="es-ES" sz="3200" dirty="0">
                <a:latin typeface="TSTAR PRO" panose="02000806030000020004" pitchFamily="50" charset="0"/>
              </a:rPr>
              <a:t>….</a:t>
            </a:r>
          </a:p>
          <a:p>
            <a:pPr marL="342900" indent="-342900">
              <a:buFont typeface="Arial" panose="020B0604020202020204" pitchFamily="34" charset="0"/>
              <a:buChar char="•"/>
            </a:pPr>
            <a:endParaRPr lang="es-ES" sz="2400" dirty="0">
              <a:latin typeface="TSTAR PRO" panose="02000806030000020004" pitchFamily="50" charset="0"/>
            </a:endParaRPr>
          </a:p>
          <a:p>
            <a:pPr marL="342900" indent="-342900">
              <a:buFont typeface="Arial" panose="020B0604020202020204" pitchFamily="34" charset="0"/>
              <a:buChar char="•"/>
            </a:pPr>
            <a:r>
              <a:rPr lang="es-ES" sz="2400" dirty="0">
                <a:latin typeface="TSTAR PRO" panose="02000806030000020004" pitchFamily="50" charset="0"/>
              </a:rPr>
              <a:t>Del </a:t>
            </a:r>
            <a:r>
              <a:rPr lang="es-ES" sz="2400" b="1" dirty="0" err="1">
                <a:latin typeface="TSTAR PRO" panose="02000806030000020004" pitchFamily="50" charset="0"/>
              </a:rPr>
              <a:t>Feature</a:t>
            </a:r>
            <a:r>
              <a:rPr lang="es-ES" sz="2400" b="1" dirty="0">
                <a:latin typeface="TSTAR PRO" panose="02000806030000020004" pitchFamily="50" charset="0"/>
              </a:rPr>
              <a:t> </a:t>
            </a:r>
            <a:r>
              <a:rPr lang="es-ES" sz="2400" b="1" dirty="0" err="1">
                <a:latin typeface="TSTAR PRO" panose="02000806030000020004" pitchFamily="50" charset="0"/>
              </a:rPr>
              <a:t>engineering</a:t>
            </a:r>
            <a:r>
              <a:rPr lang="es-ES" sz="2400" dirty="0">
                <a:latin typeface="TSTAR PRO" panose="02000806030000020004" pitchFamily="50" charset="0"/>
              </a:rPr>
              <a:t>:</a:t>
            </a:r>
          </a:p>
          <a:p>
            <a:pPr marL="935552" lvl="1" indent="-342900"/>
            <a:r>
              <a:rPr lang="es-ES" sz="1867" dirty="0">
                <a:latin typeface="TSTAR PRO" panose="02000806030000020004" pitchFamily="50" charset="0"/>
              </a:rPr>
              <a:t>Análisis de correlaciones.</a:t>
            </a:r>
          </a:p>
          <a:p>
            <a:pPr marL="935552" lvl="1" indent="-342900"/>
            <a:r>
              <a:rPr lang="es-ES" sz="1867" dirty="0">
                <a:latin typeface="TSTAR PRO" panose="02000806030000020004" pitchFamily="50" charset="0"/>
              </a:rPr>
              <a:t>Reducción de dimensionalidad. </a:t>
            </a:r>
          </a:p>
          <a:p>
            <a:pPr marL="935552" lvl="1" indent="-342900"/>
            <a:r>
              <a:rPr lang="es-ES" sz="1867" dirty="0">
                <a:latin typeface="TSTAR PRO" panose="02000806030000020004" pitchFamily="50" charset="0"/>
              </a:rPr>
              <a:t>Intuición, “</a:t>
            </a:r>
            <a:r>
              <a:rPr lang="es-ES" sz="1867" dirty="0" err="1">
                <a:latin typeface="TSTAR PRO" panose="02000806030000020004" pitchFamily="50" charset="0"/>
              </a:rPr>
              <a:t>domain</a:t>
            </a:r>
            <a:r>
              <a:rPr lang="es-ES" sz="1867" dirty="0">
                <a:latin typeface="TSTAR PRO" panose="02000806030000020004" pitchFamily="50" charset="0"/>
              </a:rPr>
              <a:t> </a:t>
            </a:r>
            <a:r>
              <a:rPr lang="es-ES" sz="1867" dirty="0" err="1">
                <a:latin typeface="TSTAR PRO" panose="02000806030000020004" pitchFamily="50" charset="0"/>
              </a:rPr>
              <a:t>expertise</a:t>
            </a:r>
            <a:r>
              <a:rPr lang="es-ES" sz="1867" dirty="0">
                <a:latin typeface="TSTAR PRO" panose="02000806030000020004" pitchFamily="50" charset="0"/>
              </a:rPr>
              <a:t>”</a:t>
            </a:r>
          </a:p>
          <a:p>
            <a:pPr marL="342900" indent="-342900">
              <a:buFont typeface="Arial" panose="020B0604020202020204" pitchFamily="34" charset="0"/>
              <a:buChar char="•"/>
            </a:pPr>
            <a:endParaRPr lang="es-ES" sz="2400" dirty="0">
              <a:latin typeface="TSTAR PRO" panose="02000806030000020004" pitchFamily="50" charset="0"/>
            </a:endParaRPr>
          </a:p>
          <a:p>
            <a:pPr marL="342900" indent="-342900">
              <a:buFont typeface="Arial" panose="020B0604020202020204" pitchFamily="34" charset="0"/>
              <a:buChar char="•"/>
            </a:pPr>
            <a:r>
              <a:rPr lang="es-ES" sz="2400" dirty="0">
                <a:latin typeface="TSTAR PRO" panose="02000806030000020004" pitchFamily="50" charset="0"/>
              </a:rPr>
              <a:t>Al </a:t>
            </a:r>
            <a:r>
              <a:rPr lang="es-ES" sz="2400" b="1" dirty="0" err="1">
                <a:latin typeface="TSTAR PRO" panose="02000806030000020004" pitchFamily="50" charset="0"/>
              </a:rPr>
              <a:t>Arquitecture</a:t>
            </a:r>
            <a:r>
              <a:rPr lang="es-ES" sz="2400" b="1" dirty="0">
                <a:latin typeface="TSTAR PRO" panose="02000806030000020004" pitchFamily="50" charset="0"/>
              </a:rPr>
              <a:t> </a:t>
            </a:r>
            <a:r>
              <a:rPr lang="es-ES" sz="2400" b="1" dirty="0" err="1">
                <a:latin typeface="TSTAR PRO" panose="02000806030000020004" pitchFamily="50" charset="0"/>
              </a:rPr>
              <a:t>engineering</a:t>
            </a:r>
            <a:r>
              <a:rPr lang="es-ES" sz="2400" b="1" dirty="0">
                <a:latin typeface="TSTAR PRO" panose="02000806030000020004" pitchFamily="50" charset="0"/>
              </a:rPr>
              <a:t>:</a:t>
            </a:r>
          </a:p>
          <a:p>
            <a:pPr marL="935552" lvl="1" indent="-342900"/>
            <a:r>
              <a:rPr lang="es-ES" sz="1867" dirty="0">
                <a:latin typeface="TSTAR PRO" panose="02000806030000020004" pitchFamily="50" charset="0"/>
              </a:rPr>
              <a:t>Estudio de soluciones previas. </a:t>
            </a:r>
            <a:endParaRPr lang="es-ES" dirty="0">
              <a:latin typeface="TSTAR PRO" panose="02000806030000020004" pitchFamily="50" charset="0"/>
            </a:endParaRPr>
          </a:p>
          <a:p>
            <a:pPr marL="935552" lvl="1" indent="-342900"/>
            <a:r>
              <a:rPr lang="es-ES" sz="1867" dirty="0">
                <a:latin typeface="TSTAR PRO" panose="02000806030000020004" pitchFamily="50" charset="0"/>
              </a:rPr>
              <a:t>¿Arte?</a:t>
            </a:r>
          </a:p>
        </p:txBody>
      </p:sp>
      <p:pic>
        <p:nvPicPr>
          <p:cNvPr id="8" name="Picture 4" descr="Resultado de imagen de resnet">
            <a:extLst>
              <a:ext uri="{FF2B5EF4-FFF2-40B4-BE49-F238E27FC236}">
                <a16:creationId xmlns:a16="http://schemas.microsoft.com/office/drawing/2014/main" id="{B53C39AB-787D-4B01-8A7D-60C5D5EF45D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23346" y="2270760"/>
            <a:ext cx="6387853" cy="3740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18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ángulo 6"/>
          <p:cNvSpPr/>
          <p:nvPr/>
        </p:nvSpPr>
        <p:spPr>
          <a:xfrm>
            <a:off x="510651" y="5774314"/>
            <a:ext cx="639582"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8</a:t>
            </a:r>
          </a:p>
        </p:txBody>
      </p:sp>
      <p:pic>
        <p:nvPicPr>
          <p:cNvPr id="5" name="Picture 2" descr="Resultado de imagen de logo Ikerlan">
            <a:extLst>
              <a:ext uri="{FF2B5EF4-FFF2-40B4-BE49-F238E27FC236}">
                <a16:creationId xmlns:a16="http://schemas.microsoft.com/office/drawing/2014/main" id="{E85CE10D-0497-4F6A-9EC8-F257DD6CE5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984"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sp>
        <p:nvSpPr>
          <p:cNvPr id="4" name="2 Marcador de contenido">
            <a:extLst>
              <a:ext uri="{FF2B5EF4-FFF2-40B4-BE49-F238E27FC236}">
                <a16:creationId xmlns:a16="http://schemas.microsoft.com/office/drawing/2014/main" id="{EC7114C3-50C3-49FF-BD9D-9174A9E8440F}"/>
              </a:ext>
            </a:extLst>
          </p:cNvPr>
          <p:cNvSpPr txBox="1">
            <a:spLocks/>
          </p:cNvSpPr>
          <p:nvPr/>
        </p:nvSpPr>
        <p:spPr>
          <a:xfrm>
            <a:off x="1467633" y="859523"/>
            <a:ext cx="10972800" cy="533770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s-ES" sz="2400" b="1" dirty="0">
              <a:latin typeface="TSTAR PRO" panose="02000806030000020004" pitchFamily="50" charset="0"/>
            </a:endParaRPr>
          </a:p>
          <a:p>
            <a:pPr marL="342900" indent="-342900">
              <a:buFont typeface="Arial" panose="020B0604020202020204" pitchFamily="34" charset="0"/>
              <a:buChar char="•"/>
            </a:pPr>
            <a:endParaRPr lang="es-ES" sz="2400" b="1" dirty="0">
              <a:latin typeface="TSTAR PRO" panose="02000806030000020004" pitchFamily="50" charset="0"/>
            </a:endParaRPr>
          </a:p>
          <a:p>
            <a:pPr marL="342900" indent="-342900">
              <a:buFont typeface="Arial" panose="020B0604020202020204" pitchFamily="34" charset="0"/>
              <a:buChar char="•"/>
            </a:pPr>
            <a:endParaRPr lang="es-ES" sz="2400" b="1" dirty="0">
              <a:latin typeface="TSTAR PRO" panose="02000806030000020004" pitchFamily="50" charset="0"/>
            </a:endParaRPr>
          </a:p>
          <a:p>
            <a:pPr marL="342900" indent="-342900">
              <a:buFont typeface="Arial" panose="020B0604020202020204" pitchFamily="34" charset="0"/>
              <a:buChar char="•"/>
            </a:pPr>
            <a:endParaRPr lang="es-ES" sz="2400" b="1" dirty="0">
              <a:latin typeface="TSTAR PRO" panose="02000806030000020004" pitchFamily="50" charset="0"/>
            </a:endParaRPr>
          </a:p>
          <a:p>
            <a:pPr marL="342900" indent="-342900" algn="ctr">
              <a:buFont typeface="Arial" panose="020B0604020202020204" pitchFamily="34" charset="0"/>
              <a:buChar char="•"/>
            </a:pPr>
            <a:endParaRPr lang="es-ES" sz="2400" b="1" dirty="0">
              <a:latin typeface="TSTAR PRO" panose="02000806030000020004" pitchFamily="50" charset="0"/>
            </a:endParaRPr>
          </a:p>
          <a:p>
            <a:pPr marL="0" indent="0"/>
            <a:r>
              <a:rPr lang="es-ES" sz="2400" b="1" dirty="0">
                <a:latin typeface="TSTAR PRO" panose="02000806030000020004" pitchFamily="50" charset="0"/>
              </a:rPr>
              <a:t>¿Soluciones?</a:t>
            </a:r>
          </a:p>
          <a:p>
            <a:pPr marL="0" indent="0"/>
            <a:endParaRPr lang="es-ES" sz="2400" b="1" dirty="0">
              <a:latin typeface="TSTAR PRO" panose="02000806030000020004" pitchFamily="50" charset="0"/>
            </a:endParaRPr>
          </a:p>
          <a:p>
            <a:pPr marL="0" indent="0"/>
            <a:r>
              <a:rPr lang="es-ES" sz="2400" dirty="0">
                <a:latin typeface="TSTAR PRO" panose="02000806030000020004" pitchFamily="50" charset="0"/>
              </a:rPr>
              <a:t>Uso de instancias de subasta.	</a:t>
            </a:r>
          </a:p>
          <a:p>
            <a:pPr marL="0" indent="0"/>
            <a:endParaRPr lang="es-ES" sz="2400" dirty="0">
              <a:latin typeface="TSTAR PRO" panose="02000806030000020004" pitchFamily="50" charset="0"/>
            </a:endParaRPr>
          </a:p>
          <a:p>
            <a:pPr marL="0" indent="0"/>
            <a:r>
              <a:rPr lang="es-ES" sz="2400" dirty="0">
                <a:latin typeface="TSTAR PRO" panose="02000806030000020004" pitchFamily="50" charset="0"/>
              </a:rPr>
              <a:t>Uso de subconjuntos de datos representativos (por ej.: datos anuales).</a:t>
            </a:r>
          </a:p>
          <a:p>
            <a:pPr marL="0" indent="0"/>
            <a:endParaRPr lang="es-ES" sz="2400" dirty="0">
              <a:latin typeface="TSTAR PRO" panose="02000806030000020004" pitchFamily="50" charset="0"/>
            </a:endParaRPr>
          </a:p>
          <a:p>
            <a:pPr marL="0" indent="0"/>
            <a:r>
              <a:rPr lang="es-ES" sz="2400" dirty="0">
                <a:latin typeface="TSTAR PRO" panose="02000806030000020004" pitchFamily="50" charset="0"/>
              </a:rPr>
              <a:t>Restringir conjunto de algoritmos de prueba.</a:t>
            </a:r>
          </a:p>
          <a:p>
            <a:pPr marL="0" indent="0"/>
            <a:endParaRPr lang="es-ES" sz="2400" dirty="0">
              <a:latin typeface="TSTAR PRO" panose="02000806030000020004" pitchFamily="50" charset="0"/>
            </a:endParaRPr>
          </a:p>
          <a:p>
            <a:pPr marL="0" indent="0"/>
            <a:r>
              <a:rPr lang="es-ES" sz="2400" dirty="0">
                <a:latin typeface="TSTAR PRO" panose="02000806030000020004" pitchFamily="50" charset="0"/>
              </a:rPr>
              <a:t>Búsquedas de parámetros inteligentes. </a:t>
            </a:r>
          </a:p>
          <a:p>
            <a:pPr marL="0" indent="0"/>
            <a:endParaRPr lang="es-ES" sz="2400" dirty="0">
              <a:latin typeface="TSTAR PRO" panose="02000806030000020004" pitchFamily="50" charset="0"/>
            </a:endParaRPr>
          </a:p>
          <a:p>
            <a:endParaRPr lang="es-ES" sz="2400" dirty="0"/>
          </a:p>
          <a:p>
            <a:endParaRPr lang="es-ES" sz="2400" dirty="0"/>
          </a:p>
        </p:txBody>
      </p:sp>
      <p:sp>
        <p:nvSpPr>
          <p:cNvPr id="6" name="Rectangle 5">
            <a:extLst>
              <a:ext uri="{FF2B5EF4-FFF2-40B4-BE49-F238E27FC236}">
                <a16:creationId xmlns:a16="http://schemas.microsoft.com/office/drawing/2014/main" id="{886B84F5-7CCF-4408-A42A-DC30F95647B9}"/>
              </a:ext>
            </a:extLst>
          </p:cNvPr>
          <p:cNvSpPr/>
          <p:nvPr/>
        </p:nvSpPr>
        <p:spPr>
          <a:xfrm>
            <a:off x="587271" y="1756881"/>
            <a:ext cx="12074925" cy="1200329"/>
          </a:xfrm>
          <a:prstGeom prst="rect">
            <a:avLst/>
          </a:prstGeom>
        </p:spPr>
        <p:txBody>
          <a:bodyPr wrap="square">
            <a:spAutoFit/>
          </a:bodyPr>
          <a:lstStyle/>
          <a:p>
            <a:pPr algn="ctr"/>
            <a:r>
              <a:rPr lang="en-US" i="1" dirty="0">
                <a:latin typeface="Roboto" panose="02000000000000000000" pitchFamily="2" charset="0"/>
              </a:rPr>
              <a:t>“Our solution for second place on the final leaderboard required </a:t>
            </a:r>
          </a:p>
          <a:p>
            <a:pPr algn="ctr"/>
            <a:r>
              <a:rPr lang="en-US" i="1" dirty="0">
                <a:latin typeface="Roboto" panose="02000000000000000000" pitchFamily="2" charset="0"/>
              </a:rPr>
              <a:t>1 hour on 2500 CPUs to finish end-to-end.”</a:t>
            </a:r>
            <a:br>
              <a:rPr lang="en-US" i="1" dirty="0"/>
            </a:br>
            <a:br>
              <a:rPr lang="en-US" i="1" dirty="0"/>
            </a:br>
            <a:endParaRPr lang="en-US" i="1" dirty="0"/>
          </a:p>
        </p:txBody>
      </p:sp>
      <p:pic>
        <p:nvPicPr>
          <p:cNvPr id="8" name="Picture 2" descr="https://2.bp.blogspot.com/-qRz-hnwUdY4/WulXSQ6Rv4I/AAAAAAAATvQ/shk7KsphA0c3E3nUMsDVASqYaH0PhLPNwCK4BGAYYCw/s1600/GoogleAI_logo_horizontal_color_rgb.png">
            <a:extLst>
              <a:ext uri="{FF2B5EF4-FFF2-40B4-BE49-F238E27FC236}">
                <a16:creationId xmlns:a16="http://schemas.microsoft.com/office/drawing/2014/main" id="{AAC7A276-1422-49F5-BA04-34E26CED8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998" y="828308"/>
            <a:ext cx="2424281" cy="24242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56BF5AA-6DCE-40F9-A83E-FBADA57F5EC6}"/>
              </a:ext>
            </a:extLst>
          </p:cNvPr>
          <p:cNvPicPr>
            <a:picLocks noChangeAspect="1"/>
          </p:cNvPicPr>
          <p:nvPr/>
        </p:nvPicPr>
        <p:blipFill>
          <a:blip r:embed="rId4"/>
          <a:stretch>
            <a:fillRect/>
          </a:stretch>
        </p:blipFill>
        <p:spPr>
          <a:xfrm>
            <a:off x="6689531" y="5450768"/>
            <a:ext cx="1195314" cy="597657"/>
          </a:xfrm>
          <a:prstGeom prst="rect">
            <a:avLst/>
          </a:prstGeom>
        </p:spPr>
      </p:pic>
      <p:pic>
        <p:nvPicPr>
          <p:cNvPr id="10" name="Picture 4" descr="Resultado de imagen de pytorch botorch">
            <a:extLst>
              <a:ext uri="{FF2B5EF4-FFF2-40B4-BE49-F238E27FC236}">
                <a16:creationId xmlns:a16="http://schemas.microsoft.com/office/drawing/2014/main" id="{E6EC78EC-207A-4D9E-9741-6DA0176F5990}"/>
              </a:ext>
            </a:extLst>
          </p:cNvPr>
          <p:cNvPicPr>
            <a:picLocks noChangeAspect="1" noChangeArrowheads="1"/>
          </p:cNvPicPr>
          <p:nvPr/>
        </p:nvPicPr>
        <p:blipFill>
          <a:blip r:embed="rId5">
            <a:clrChange>
              <a:clrFrom>
                <a:srgbClr val="F7F5F6"/>
              </a:clrFrom>
              <a:clrTo>
                <a:srgbClr val="F7F5F6">
                  <a:alpha val="0"/>
                </a:srgbClr>
              </a:clrTo>
            </a:clrChange>
            <a:extLst>
              <a:ext uri="{28A0092B-C50C-407E-A947-70E740481C1C}">
                <a14:useLocalDpi xmlns:a14="http://schemas.microsoft.com/office/drawing/2010/main" val="0"/>
              </a:ext>
            </a:extLst>
          </a:blip>
          <a:srcRect/>
          <a:stretch>
            <a:fillRect/>
          </a:stretch>
        </p:blipFill>
        <p:spPr bwMode="auto">
          <a:xfrm>
            <a:off x="7826717" y="5183563"/>
            <a:ext cx="2286340" cy="1200329"/>
          </a:xfrm>
          <a:prstGeom prst="rect">
            <a:avLst/>
          </a:prstGeom>
          <a:noFill/>
          <a:extLst>
            <a:ext uri="{909E8E84-426E-40DD-AFC4-6F175D3DCCD1}">
              <a14:hiddenFill xmlns:a14="http://schemas.microsoft.com/office/drawing/2010/main">
                <a:solidFill>
                  <a:srgbClr val="FFFFFF"/>
                </a:solidFill>
              </a14:hiddenFill>
            </a:ext>
          </a:extLst>
        </p:spPr>
      </p:pic>
      <p:sp>
        <p:nvSpPr>
          <p:cNvPr id="12" name="1 Título">
            <a:extLst>
              <a:ext uri="{FF2B5EF4-FFF2-40B4-BE49-F238E27FC236}">
                <a16:creationId xmlns:a16="http://schemas.microsoft.com/office/drawing/2014/main" id="{056DA83E-6A38-4DC7-9213-7E946C2532DE}"/>
              </a:ext>
            </a:extLst>
          </p:cNvPr>
          <p:cNvSpPr txBox="1">
            <a:spLocks/>
          </p:cNvSpPr>
          <p:nvPr/>
        </p:nvSpPr>
        <p:spPr>
          <a:xfrm>
            <a:off x="2831637" y="620676"/>
            <a:ext cx="8750763" cy="768085"/>
          </a:xfrm>
          <a:prstGeom prst="rect">
            <a:avLst/>
          </a:prstGeom>
        </p:spPr>
        <p:txBody>
          <a:bodyPr vert="horz" lIns="91440" tIns="45720" rIns="91440" bIns="45720" rtlCol="0" anchor="ctr">
            <a:noAutofit/>
          </a:bodyPr>
          <a:lstStyle>
            <a:lvl1pPr algn="r" defTabSz="914400" rtl="0" eaLnBrk="1" latinLnBrk="0" hangingPunct="1">
              <a:spcBef>
                <a:spcPct val="0"/>
              </a:spcBef>
              <a:buNone/>
              <a:defRPr sz="2933" b="1"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s-ES" sz="2933" b="1" i="0" u="none" strike="noStrike" kern="1200" cap="none" spc="0" normalizeH="0" baseline="0" noProof="0" dirty="0">
                <a:ln>
                  <a:noFill/>
                </a:ln>
                <a:solidFill>
                  <a:sysClr val="windowText" lastClr="000000"/>
                </a:solidFill>
                <a:effectLst/>
                <a:uLnTx/>
                <a:uFillTx/>
                <a:latin typeface="Calibri"/>
                <a:ea typeface="+mj-ea"/>
                <a:cs typeface="+mj-cs"/>
              </a:rPr>
              <a:t>Lo malo</a:t>
            </a:r>
          </a:p>
        </p:txBody>
      </p:sp>
    </p:spTree>
    <p:extLst>
      <p:ext uri="{BB962C8B-B14F-4D97-AF65-F5344CB8AC3E}">
        <p14:creationId xmlns:p14="http://schemas.microsoft.com/office/powerpoint/2010/main" val="63712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E8F9A-DC08-4EBD-82C4-7D19A9414251}"/>
              </a:ext>
            </a:extLst>
          </p:cNvPr>
          <p:cNvSpPr>
            <a:spLocks noGrp="1"/>
          </p:cNvSpPr>
          <p:nvPr>
            <p:ph type="title"/>
          </p:nvPr>
        </p:nvSpPr>
        <p:spPr/>
        <p:txBody>
          <a:bodyPr/>
          <a:lstStyle/>
          <a:p>
            <a:r>
              <a:rPr lang="es-ES" dirty="0"/>
              <a:t>Un poco de historia</a:t>
            </a:r>
            <a:endParaRPr lang="en-US" dirty="0"/>
          </a:p>
        </p:txBody>
      </p:sp>
      <p:pic>
        <p:nvPicPr>
          <p:cNvPr id="4" name="Picture 2" descr="Labs article neuromorphic Loihi chip">
            <a:extLst>
              <a:ext uri="{FF2B5EF4-FFF2-40B4-BE49-F238E27FC236}">
                <a16:creationId xmlns:a16="http://schemas.microsoft.com/office/drawing/2014/main" id="{4C1C4AB8-351F-426F-9283-40F85291A7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5990" y="3672701"/>
            <a:ext cx="2699665" cy="15185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net">
            <a:extLst>
              <a:ext uri="{FF2B5EF4-FFF2-40B4-BE49-F238E27FC236}">
                <a16:creationId xmlns:a16="http://schemas.microsoft.com/office/drawing/2014/main" id="{0CAB94AB-EEB6-4213-A7AD-C36AACC2D3B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33345" y="2665831"/>
            <a:ext cx="5452241" cy="332994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4C557B2-4E11-41B3-BEA6-5BD2139CA0E3}"/>
              </a:ext>
            </a:extLst>
          </p:cNvPr>
          <p:cNvSpPr/>
          <p:nvPr/>
        </p:nvSpPr>
        <p:spPr>
          <a:xfrm>
            <a:off x="623921" y="1526109"/>
            <a:ext cx="7590539" cy="584775"/>
          </a:xfrm>
          <a:prstGeom prst="rect">
            <a:avLst/>
          </a:prstGeom>
        </p:spPr>
        <p:txBody>
          <a:bodyPr wrap="none">
            <a:spAutoFit/>
          </a:bodyPr>
          <a:lstStyle/>
          <a:p>
            <a:r>
              <a:rPr lang="es-ES" sz="3200" dirty="0">
                <a:latin typeface="TSTAR PRO" panose="02000806030000020004" pitchFamily="50" charset="0"/>
              </a:rPr>
              <a:t>La revolución de la </a:t>
            </a:r>
            <a:r>
              <a:rPr lang="es-ES" sz="3200" b="1" dirty="0">
                <a:latin typeface="TSTAR PRO" panose="02000806030000020004" pitchFamily="50" charset="0"/>
              </a:rPr>
              <a:t>capacidad de cómputo</a:t>
            </a:r>
            <a:r>
              <a:rPr lang="es-ES" sz="2400" b="1" dirty="0">
                <a:latin typeface="TSTAR PRO" panose="02000806030000020004" pitchFamily="50" charset="0"/>
              </a:rPr>
              <a:t>.</a:t>
            </a:r>
            <a:endParaRPr lang="en-US" sz="2400" b="1" dirty="0">
              <a:latin typeface="TSTAR PRO" panose="02000806030000020004" pitchFamily="50" charset="0"/>
            </a:endParaRPr>
          </a:p>
        </p:txBody>
      </p:sp>
      <p:sp>
        <p:nvSpPr>
          <p:cNvPr id="7" name="Rectangle 6">
            <a:extLst>
              <a:ext uri="{FF2B5EF4-FFF2-40B4-BE49-F238E27FC236}">
                <a16:creationId xmlns:a16="http://schemas.microsoft.com/office/drawing/2014/main" id="{E32938EE-41A5-4AFD-97BE-24C6B0C97041}"/>
              </a:ext>
            </a:extLst>
          </p:cNvPr>
          <p:cNvSpPr/>
          <p:nvPr/>
        </p:nvSpPr>
        <p:spPr>
          <a:xfrm>
            <a:off x="2831637" y="2204166"/>
            <a:ext cx="5599610" cy="461665"/>
          </a:xfrm>
          <a:prstGeom prst="rect">
            <a:avLst/>
          </a:prstGeom>
        </p:spPr>
        <p:txBody>
          <a:bodyPr wrap="none">
            <a:spAutoFit/>
          </a:bodyPr>
          <a:lstStyle/>
          <a:p>
            <a:r>
              <a:rPr lang="en-US" sz="2400" b="1" dirty="0">
                <a:solidFill>
                  <a:srgbClr val="2F2F2F"/>
                </a:solidFill>
                <a:latin typeface="TSTAR PRO" panose="02000806030000020004" pitchFamily="50" charset="0"/>
              </a:rPr>
              <a:t>Large Scale Visual Recognition Challenge</a:t>
            </a:r>
            <a:endParaRPr lang="en-US" sz="2400" b="1" i="0" dirty="0">
              <a:solidFill>
                <a:srgbClr val="2F2F2F"/>
              </a:solidFill>
              <a:effectLst/>
              <a:latin typeface="TSTAR PRO" panose="02000806030000020004" pitchFamily="50" charset="0"/>
            </a:endParaRPr>
          </a:p>
        </p:txBody>
      </p:sp>
      <p:pic>
        <p:nvPicPr>
          <p:cNvPr id="8" name="Picture 4" descr="Resultado de imagen de nvidia cuda">
            <a:extLst>
              <a:ext uri="{FF2B5EF4-FFF2-40B4-BE49-F238E27FC236}">
                <a16:creationId xmlns:a16="http://schemas.microsoft.com/office/drawing/2014/main" id="{213BF16F-8C5F-4A33-BD8C-AA17B4698B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103" y="3025221"/>
            <a:ext cx="1624298" cy="9844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de google cloud tpu">
            <a:extLst>
              <a:ext uri="{FF2B5EF4-FFF2-40B4-BE49-F238E27FC236}">
                <a16:creationId xmlns:a16="http://schemas.microsoft.com/office/drawing/2014/main" id="{7C4F4104-21B9-4B25-BF62-E2CF6E47C8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3323" y="2310846"/>
            <a:ext cx="19050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0488368-4E65-4EE4-B6C7-9A9C27E0520C}"/>
              </a:ext>
            </a:extLst>
          </p:cNvPr>
          <p:cNvPicPr>
            <a:picLocks noChangeAspect="1"/>
          </p:cNvPicPr>
          <p:nvPr/>
        </p:nvPicPr>
        <p:blipFill>
          <a:blip r:embed="rId6"/>
          <a:stretch>
            <a:fillRect/>
          </a:stretch>
        </p:blipFill>
        <p:spPr>
          <a:xfrm>
            <a:off x="515290" y="4431982"/>
            <a:ext cx="2618055" cy="1059368"/>
          </a:xfrm>
          <a:prstGeom prst="rect">
            <a:avLst/>
          </a:prstGeom>
        </p:spPr>
      </p:pic>
    </p:spTree>
    <p:extLst>
      <p:ext uri="{BB962C8B-B14F-4D97-AF65-F5344CB8AC3E}">
        <p14:creationId xmlns:p14="http://schemas.microsoft.com/office/powerpoint/2010/main" val="1964340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ángulo 7"/>
          <p:cNvSpPr/>
          <p:nvPr/>
        </p:nvSpPr>
        <p:spPr>
          <a:xfrm>
            <a:off x="510651" y="5774314"/>
            <a:ext cx="639582"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1</a:t>
            </a:r>
          </a:p>
        </p:txBody>
      </p:sp>
      <p:pic>
        <p:nvPicPr>
          <p:cNvPr id="9" name="Picture 2" descr="Resultado de imagen de logo Ikerlan">
            <a:extLst>
              <a:ext uri="{FF2B5EF4-FFF2-40B4-BE49-F238E27FC236}">
                <a16:creationId xmlns:a16="http://schemas.microsoft.com/office/drawing/2014/main" id="{D5A25ACC-A9CD-4828-9829-6E574E879B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984"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sp>
        <p:nvSpPr>
          <p:cNvPr id="11" name="2 Marcador de contenido">
            <a:extLst>
              <a:ext uri="{FF2B5EF4-FFF2-40B4-BE49-F238E27FC236}">
                <a16:creationId xmlns:a16="http://schemas.microsoft.com/office/drawing/2014/main" id="{A0DAF9E9-4964-4072-9385-87CF95EA3369}"/>
              </a:ext>
            </a:extLst>
          </p:cNvPr>
          <p:cNvSpPr txBox="1">
            <a:spLocks/>
          </p:cNvSpPr>
          <p:nvPr/>
        </p:nvSpPr>
        <p:spPr>
          <a:xfrm>
            <a:off x="609600" y="1676400"/>
            <a:ext cx="10972800" cy="4645268"/>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ES" sz="3200" b="1" dirty="0">
                <a:latin typeface="TSTAR PRO" panose="02000806030000020004" pitchFamily="50" charset="0"/>
              </a:rPr>
              <a:t>La revolución del </a:t>
            </a:r>
            <a:r>
              <a:rPr lang="en-US" sz="3200" b="1" dirty="0">
                <a:latin typeface="TSTAR PRO" panose="02000806030000020004" pitchFamily="50" charset="0"/>
              </a:rPr>
              <a:t>Deep Learning</a:t>
            </a:r>
            <a:r>
              <a:rPr lang="es-ES" sz="3200" dirty="0">
                <a:latin typeface="TSTAR PRO" panose="02000806030000020004" pitchFamily="50" charset="0"/>
              </a:rPr>
              <a:t>:</a:t>
            </a:r>
          </a:p>
          <a:p>
            <a:endParaRPr lang="es-ES" sz="2400" dirty="0">
              <a:latin typeface="TSTAR PRO" panose="02000806030000020004" pitchFamily="50" charset="0"/>
            </a:endParaRPr>
          </a:p>
          <a:p>
            <a:pPr marL="342900" indent="-342900">
              <a:buFont typeface="Arial" panose="020B0604020202020204" pitchFamily="34" charset="0"/>
              <a:buChar char="•"/>
            </a:pPr>
            <a:r>
              <a:rPr lang="es-ES" sz="2400" dirty="0">
                <a:latin typeface="TSTAR PRO" panose="02000806030000020004" pitchFamily="50" charset="0"/>
              </a:rPr>
              <a:t>Estado del arte en tareas de visión.</a:t>
            </a:r>
          </a:p>
          <a:p>
            <a:pPr marL="342900" indent="-342900">
              <a:buFont typeface="Arial" panose="020B0604020202020204" pitchFamily="34" charset="0"/>
              <a:buChar char="•"/>
            </a:pPr>
            <a:endParaRPr lang="es-ES" sz="2400" dirty="0">
              <a:latin typeface="TSTAR PRO" panose="02000806030000020004" pitchFamily="50" charset="0"/>
            </a:endParaRPr>
          </a:p>
          <a:p>
            <a:pPr marL="342900" indent="-342900">
              <a:buFont typeface="Arial" panose="020B0604020202020204" pitchFamily="34" charset="0"/>
              <a:buChar char="•"/>
            </a:pPr>
            <a:r>
              <a:rPr lang="es-ES" sz="2400" dirty="0">
                <a:latin typeface="TSTAR PRO" panose="02000806030000020004" pitchFamily="50" charset="0"/>
              </a:rPr>
              <a:t>Estado del arte en procesamiento del lenguaje.</a:t>
            </a:r>
          </a:p>
          <a:p>
            <a:pPr marL="342900" indent="-342900">
              <a:buFont typeface="Arial" panose="020B0604020202020204" pitchFamily="34" charset="0"/>
              <a:buChar char="•"/>
            </a:pPr>
            <a:endParaRPr lang="es-ES" sz="2400" dirty="0">
              <a:latin typeface="TSTAR PRO" panose="02000806030000020004" pitchFamily="50" charset="0"/>
            </a:endParaRPr>
          </a:p>
          <a:p>
            <a:pPr marL="342900" indent="-342900">
              <a:buFont typeface="Arial" panose="020B0604020202020204" pitchFamily="34" charset="0"/>
              <a:buChar char="•"/>
            </a:pPr>
            <a:r>
              <a:rPr lang="es-ES" sz="2400" dirty="0">
                <a:latin typeface="TSTAR PRO" panose="02000806030000020004" pitchFamily="50" charset="0"/>
              </a:rPr>
              <a:t>¿Estado del arte en series temporales?</a:t>
            </a:r>
          </a:p>
          <a:p>
            <a:endParaRPr lang="en-US" sz="2400" b="1" dirty="0">
              <a:latin typeface="TSTAR PRO" panose="02000806030000020004" pitchFamily="50" charset="0"/>
            </a:endParaRPr>
          </a:p>
          <a:p>
            <a:endParaRPr lang="es-ES" sz="2400" dirty="0"/>
          </a:p>
        </p:txBody>
      </p:sp>
      <p:sp>
        <p:nvSpPr>
          <p:cNvPr id="12" name="Right Brace 11">
            <a:extLst>
              <a:ext uri="{FF2B5EF4-FFF2-40B4-BE49-F238E27FC236}">
                <a16:creationId xmlns:a16="http://schemas.microsoft.com/office/drawing/2014/main" id="{FA7E1477-ABAA-444D-96C4-2FA0BAE47F5C}"/>
              </a:ext>
            </a:extLst>
          </p:cNvPr>
          <p:cNvSpPr/>
          <p:nvPr/>
        </p:nvSpPr>
        <p:spPr>
          <a:xfrm>
            <a:off x="7191778" y="3631521"/>
            <a:ext cx="443132" cy="17373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6BCE2FE-8CE0-44A8-BCCB-67B86C1DE04C}"/>
              </a:ext>
            </a:extLst>
          </p:cNvPr>
          <p:cNvSpPr txBox="1"/>
          <p:nvPr/>
        </p:nvSpPr>
        <p:spPr>
          <a:xfrm>
            <a:off x="7634910" y="4310559"/>
            <a:ext cx="2380115" cy="369332"/>
          </a:xfrm>
          <a:prstGeom prst="rect">
            <a:avLst/>
          </a:prstGeom>
          <a:noFill/>
        </p:spPr>
        <p:txBody>
          <a:bodyPr wrap="square" rtlCol="0">
            <a:spAutoFit/>
          </a:bodyPr>
          <a:lstStyle/>
          <a:p>
            <a:r>
              <a:rPr lang="es-ES" dirty="0"/>
              <a:t>Muy relacionadas</a:t>
            </a:r>
            <a:endParaRPr lang="en-US" dirty="0"/>
          </a:p>
        </p:txBody>
      </p:sp>
      <p:pic>
        <p:nvPicPr>
          <p:cNvPr id="2" name="Picture 1">
            <a:extLst>
              <a:ext uri="{FF2B5EF4-FFF2-40B4-BE49-F238E27FC236}">
                <a16:creationId xmlns:a16="http://schemas.microsoft.com/office/drawing/2014/main" id="{611E02D8-073E-46D2-8254-BEC82E9E6A1A}"/>
              </a:ext>
            </a:extLst>
          </p:cNvPr>
          <p:cNvPicPr>
            <a:picLocks noChangeAspect="1"/>
          </p:cNvPicPr>
          <p:nvPr/>
        </p:nvPicPr>
        <p:blipFill>
          <a:blip r:embed="rId3"/>
          <a:stretch>
            <a:fillRect/>
          </a:stretch>
        </p:blipFill>
        <p:spPr>
          <a:xfrm>
            <a:off x="6694170" y="832456"/>
            <a:ext cx="4762500" cy="2314575"/>
          </a:xfrm>
          <a:prstGeom prst="rect">
            <a:avLst/>
          </a:prstGeom>
        </p:spPr>
      </p:pic>
      <p:sp>
        <p:nvSpPr>
          <p:cNvPr id="16" name="Title 1">
            <a:extLst>
              <a:ext uri="{FF2B5EF4-FFF2-40B4-BE49-F238E27FC236}">
                <a16:creationId xmlns:a16="http://schemas.microsoft.com/office/drawing/2014/main" id="{0F01EADA-9E22-4FD9-89CA-C684F2FE5911}"/>
              </a:ext>
            </a:extLst>
          </p:cNvPr>
          <p:cNvSpPr txBox="1">
            <a:spLocks/>
          </p:cNvSpPr>
          <p:nvPr/>
        </p:nvSpPr>
        <p:spPr>
          <a:xfrm>
            <a:off x="2831637" y="-27384"/>
            <a:ext cx="8750763" cy="76808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930" dirty="0"/>
              <a:t>Un poco de historia</a:t>
            </a:r>
            <a:endParaRPr lang="en-US" sz="2930" dirty="0"/>
          </a:p>
        </p:txBody>
      </p:sp>
    </p:spTree>
    <p:extLst>
      <p:ext uri="{BB962C8B-B14F-4D97-AF65-F5344CB8AC3E}">
        <p14:creationId xmlns:p14="http://schemas.microsoft.com/office/powerpoint/2010/main" val="142463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ángulo 6"/>
          <p:cNvSpPr/>
          <p:nvPr/>
        </p:nvSpPr>
        <p:spPr>
          <a:xfrm>
            <a:off x="510651" y="5774314"/>
            <a:ext cx="639582"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6</a:t>
            </a:r>
          </a:p>
        </p:txBody>
      </p:sp>
      <p:pic>
        <p:nvPicPr>
          <p:cNvPr id="5" name="Picture 2" descr="Resultado de imagen de logo Ikerlan">
            <a:extLst>
              <a:ext uri="{FF2B5EF4-FFF2-40B4-BE49-F238E27FC236}">
                <a16:creationId xmlns:a16="http://schemas.microsoft.com/office/drawing/2014/main" id="{E85CE10D-0497-4F6A-9EC8-F257DD6CE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984"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4929DA9F-FAB9-439C-8760-909B1796D329}"/>
              </a:ext>
            </a:extLst>
          </p:cNvPr>
          <p:cNvSpPr/>
          <p:nvPr/>
        </p:nvSpPr>
        <p:spPr>
          <a:xfrm>
            <a:off x="4582350" y="2089617"/>
            <a:ext cx="1400019" cy="872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Hyper-parameter Tuning</a:t>
            </a:r>
            <a:endParaRPr lang="en-US" sz="1600" dirty="0"/>
          </a:p>
        </p:txBody>
      </p:sp>
      <p:sp>
        <p:nvSpPr>
          <p:cNvPr id="8" name="Rectangle: Rounded Corners 7">
            <a:extLst>
              <a:ext uri="{FF2B5EF4-FFF2-40B4-BE49-F238E27FC236}">
                <a16:creationId xmlns:a16="http://schemas.microsoft.com/office/drawing/2014/main" id="{185152BA-74D0-4DF7-90CC-CD2F6702F77A}"/>
              </a:ext>
            </a:extLst>
          </p:cNvPr>
          <p:cNvSpPr/>
          <p:nvPr/>
        </p:nvSpPr>
        <p:spPr>
          <a:xfrm>
            <a:off x="6229481" y="2053022"/>
            <a:ext cx="1400019" cy="872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Model Selection</a:t>
            </a:r>
            <a:endParaRPr lang="en-US" sz="1600" dirty="0"/>
          </a:p>
        </p:txBody>
      </p:sp>
      <p:sp>
        <p:nvSpPr>
          <p:cNvPr id="9" name="Rectangle: Rounded Corners 8">
            <a:extLst>
              <a:ext uri="{FF2B5EF4-FFF2-40B4-BE49-F238E27FC236}">
                <a16:creationId xmlns:a16="http://schemas.microsoft.com/office/drawing/2014/main" id="{E5F12E19-4FD3-4462-9D6D-4462EEEF563F}"/>
              </a:ext>
            </a:extLst>
          </p:cNvPr>
          <p:cNvSpPr/>
          <p:nvPr/>
        </p:nvSpPr>
        <p:spPr>
          <a:xfrm>
            <a:off x="9523743" y="2068469"/>
            <a:ext cx="1400019" cy="872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Model Export for Serving</a:t>
            </a:r>
            <a:endParaRPr lang="en-US" sz="1600" dirty="0"/>
          </a:p>
        </p:txBody>
      </p:sp>
      <p:sp>
        <p:nvSpPr>
          <p:cNvPr id="10" name="Rectangle: Rounded Corners 9">
            <a:extLst>
              <a:ext uri="{FF2B5EF4-FFF2-40B4-BE49-F238E27FC236}">
                <a16:creationId xmlns:a16="http://schemas.microsoft.com/office/drawing/2014/main" id="{530A3F2D-793C-46C8-A10C-F10EE7CD359F}"/>
              </a:ext>
            </a:extLst>
          </p:cNvPr>
          <p:cNvSpPr/>
          <p:nvPr/>
        </p:nvSpPr>
        <p:spPr>
          <a:xfrm>
            <a:off x="7876612" y="2068469"/>
            <a:ext cx="1400019" cy="872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Model Ensembling</a:t>
            </a:r>
            <a:endParaRPr lang="en-US" sz="1600" dirty="0"/>
          </a:p>
        </p:txBody>
      </p:sp>
      <p:sp>
        <p:nvSpPr>
          <p:cNvPr id="11" name="Rectangle: Rounded Corners 10">
            <a:extLst>
              <a:ext uri="{FF2B5EF4-FFF2-40B4-BE49-F238E27FC236}">
                <a16:creationId xmlns:a16="http://schemas.microsoft.com/office/drawing/2014/main" id="{668AA2AB-FBDB-490A-9475-BEC85743EB25}"/>
              </a:ext>
            </a:extLst>
          </p:cNvPr>
          <p:cNvSpPr/>
          <p:nvPr/>
        </p:nvSpPr>
        <p:spPr>
          <a:xfrm>
            <a:off x="1288088" y="2089616"/>
            <a:ext cx="1400019" cy="872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Feature Engineering</a:t>
            </a:r>
            <a:endParaRPr lang="en-US" dirty="0"/>
          </a:p>
        </p:txBody>
      </p:sp>
      <p:sp>
        <p:nvSpPr>
          <p:cNvPr id="12" name="Rectangle: Rounded Corners 11">
            <a:extLst>
              <a:ext uri="{FF2B5EF4-FFF2-40B4-BE49-F238E27FC236}">
                <a16:creationId xmlns:a16="http://schemas.microsoft.com/office/drawing/2014/main" id="{A90FE204-4CA7-421E-B82D-6AB20B3D85A3}"/>
              </a:ext>
            </a:extLst>
          </p:cNvPr>
          <p:cNvSpPr/>
          <p:nvPr/>
        </p:nvSpPr>
        <p:spPr>
          <a:xfrm>
            <a:off x="2935219" y="2081312"/>
            <a:ext cx="1400019" cy="872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Architecture Search</a:t>
            </a:r>
            <a:endParaRPr lang="en-US" sz="1600" dirty="0"/>
          </a:p>
        </p:txBody>
      </p:sp>
      <p:sp>
        <p:nvSpPr>
          <p:cNvPr id="13" name="Arrow: Right 12">
            <a:extLst>
              <a:ext uri="{FF2B5EF4-FFF2-40B4-BE49-F238E27FC236}">
                <a16:creationId xmlns:a16="http://schemas.microsoft.com/office/drawing/2014/main" id="{2EE9C6B4-5AE8-424E-988F-9F24A0379816}"/>
              </a:ext>
            </a:extLst>
          </p:cNvPr>
          <p:cNvSpPr/>
          <p:nvPr/>
        </p:nvSpPr>
        <p:spPr>
          <a:xfrm>
            <a:off x="547407" y="2355633"/>
            <a:ext cx="612579" cy="3219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062D2DA-172E-4D96-A006-BCA59F6AE1EA}"/>
              </a:ext>
            </a:extLst>
          </p:cNvPr>
          <p:cNvSpPr txBox="1"/>
          <p:nvPr/>
        </p:nvSpPr>
        <p:spPr>
          <a:xfrm>
            <a:off x="534523" y="3156197"/>
            <a:ext cx="2736166" cy="923330"/>
          </a:xfrm>
          <a:prstGeom prst="rect">
            <a:avLst/>
          </a:prstGeom>
          <a:noFill/>
        </p:spPr>
        <p:txBody>
          <a:bodyPr wrap="square" rtlCol="0">
            <a:spAutoFit/>
          </a:bodyPr>
          <a:lstStyle/>
          <a:p>
            <a:r>
              <a:rPr lang="es-ES" dirty="0"/>
              <a:t>- Limpieza de datos. </a:t>
            </a:r>
          </a:p>
          <a:p>
            <a:r>
              <a:rPr lang="es-ES" dirty="0"/>
              <a:t>- Selección de variables.</a:t>
            </a:r>
          </a:p>
          <a:p>
            <a:pPr marL="285750" indent="-285750">
              <a:buFontTx/>
              <a:buChar char="-"/>
            </a:pPr>
            <a:endParaRPr lang="en-US" dirty="0"/>
          </a:p>
        </p:txBody>
      </p:sp>
      <p:cxnSp>
        <p:nvCxnSpPr>
          <p:cNvPr id="16" name="Straight Connector 15">
            <a:extLst>
              <a:ext uri="{FF2B5EF4-FFF2-40B4-BE49-F238E27FC236}">
                <a16:creationId xmlns:a16="http://schemas.microsoft.com/office/drawing/2014/main" id="{2414F1F2-50E9-45DF-9B67-708005910E88}"/>
              </a:ext>
            </a:extLst>
          </p:cNvPr>
          <p:cNvCxnSpPr>
            <a:cxnSpLocks/>
          </p:cNvCxnSpPr>
          <p:nvPr/>
        </p:nvCxnSpPr>
        <p:spPr>
          <a:xfrm flipH="1">
            <a:off x="2011680" y="2969323"/>
            <a:ext cx="557" cy="17436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F2C4AE-5301-4958-B539-1F5893CA1ADB}"/>
              </a:ext>
            </a:extLst>
          </p:cNvPr>
          <p:cNvSpPr txBox="1"/>
          <p:nvPr/>
        </p:nvSpPr>
        <p:spPr>
          <a:xfrm>
            <a:off x="2117462" y="4240009"/>
            <a:ext cx="2890911" cy="646331"/>
          </a:xfrm>
          <a:prstGeom prst="rect">
            <a:avLst/>
          </a:prstGeom>
          <a:noFill/>
        </p:spPr>
        <p:txBody>
          <a:bodyPr wrap="square" rtlCol="0">
            <a:spAutoFit/>
          </a:bodyPr>
          <a:lstStyle/>
          <a:p>
            <a:r>
              <a:rPr lang="es-ES" dirty="0"/>
              <a:t>- Número de convoluciones. </a:t>
            </a:r>
          </a:p>
          <a:p>
            <a:pPr marL="285750" indent="-285750">
              <a:buFontTx/>
              <a:buChar char="-"/>
            </a:pPr>
            <a:endParaRPr lang="en-US" dirty="0"/>
          </a:p>
        </p:txBody>
      </p:sp>
      <p:cxnSp>
        <p:nvCxnSpPr>
          <p:cNvPr id="18" name="Straight Connector 17">
            <a:extLst>
              <a:ext uri="{FF2B5EF4-FFF2-40B4-BE49-F238E27FC236}">
                <a16:creationId xmlns:a16="http://schemas.microsoft.com/office/drawing/2014/main" id="{21E4C3B8-0A49-4144-BE9F-89286F4F1E0C}"/>
              </a:ext>
            </a:extLst>
          </p:cNvPr>
          <p:cNvCxnSpPr>
            <a:cxnSpLocks/>
            <a:endCxn id="17" idx="0"/>
          </p:cNvCxnSpPr>
          <p:nvPr/>
        </p:nvCxnSpPr>
        <p:spPr>
          <a:xfrm flipH="1">
            <a:off x="3562918" y="2978668"/>
            <a:ext cx="6934" cy="126134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98E80A0-695A-4CBA-A3B6-03E4F1810DA8}"/>
              </a:ext>
            </a:extLst>
          </p:cNvPr>
          <p:cNvSpPr txBox="1"/>
          <p:nvPr/>
        </p:nvSpPr>
        <p:spPr>
          <a:xfrm>
            <a:off x="3848899" y="3153656"/>
            <a:ext cx="2736166" cy="923330"/>
          </a:xfrm>
          <a:prstGeom prst="rect">
            <a:avLst/>
          </a:prstGeom>
          <a:noFill/>
        </p:spPr>
        <p:txBody>
          <a:bodyPr wrap="square" rtlCol="0">
            <a:spAutoFit/>
          </a:bodyPr>
          <a:lstStyle/>
          <a:p>
            <a:r>
              <a:rPr lang="es-ES" dirty="0"/>
              <a:t>- ¿Con qué parámetros tenemos los mejores resultados?</a:t>
            </a:r>
            <a:endParaRPr lang="en-US" dirty="0"/>
          </a:p>
        </p:txBody>
      </p:sp>
      <p:cxnSp>
        <p:nvCxnSpPr>
          <p:cNvPr id="20" name="Straight Connector 19">
            <a:extLst>
              <a:ext uri="{FF2B5EF4-FFF2-40B4-BE49-F238E27FC236}">
                <a16:creationId xmlns:a16="http://schemas.microsoft.com/office/drawing/2014/main" id="{51751AE9-8778-45F4-A230-F9FBEBBEA6C1}"/>
              </a:ext>
            </a:extLst>
          </p:cNvPr>
          <p:cNvCxnSpPr>
            <a:cxnSpLocks/>
          </p:cNvCxnSpPr>
          <p:nvPr/>
        </p:nvCxnSpPr>
        <p:spPr>
          <a:xfrm flipH="1">
            <a:off x="5329716" y="2959092"/>
            <a:ext cx="2" cy="194564"/>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7C7C09C-BB6C-44A4-91E8-54BB5D7B64DA}"/>
              </a:ext>
            </a:extLst>
          </p:cNvPr>
          <p:cNvSpPr txBox="1"/>
          <p:nvPr/>
        </p:nvSpPr>
        <p:spPr>
          <a:xfrm>
            <a:off x="5287424" y="4203241"/>
            <a:ext cx="3174767" cy="923330"/>
          </a:xfrm>
          <a:prstGeom prst="rect">
            <a:avLst/>
          </a:prstGeom>
          <a:noFill/>
        </p:spPr>
        <p:txBody>
          <a:bodyPr wrap="square" rtlCol="0">
            <a:spAutoFit/>
          </a:bodyPr>
          <a:lstStyle/>
          <a:p>
            <a:r>
              <a:rPr lang="es-ES" dirty="0"/>
              <a:t>- Seleccionar el mejor modelo.</a:t>
            </a:r>
          </a:p>
          <a:p>
            <a:r>
              <a:rPr lang="es-ES" dirty="0"/>
              <a:t>- Métricas? </a:t>
            </a:r>
            <a:r>
              <a:rPr lang="es-ES" dirty="0" err="1"/>
              <a:t>Hw</a:t>
            </a:r>
            <a:r>
              <a:rPr lang="es-ES" dirty="0"/>
              <a:t>. destino? </a:t>
            </a:r>
          </a:p>
          <a:p>
            <a:pPr marL="285750" indent="-285750">
              <a:buFontTx/>
              <a:buChar char="-"/>
            </a:pPr>
            <a:endParaRPr lang="en-US" dirty="0"/>
          </a:p>
        </p:txBody>
      </p:sp>
      <p:cxnSp>
        <p:nvCxnSpPr>
          <p:cNvPr id="22" name="Straight Connector 21">
            <a:extLst>
              <a:ext uri="{FF2B5EF4-FFF2-40B4-BE49-F238E27FC236}">
                <a16:creationId xmlns:a16="http://schemas.microsoft.com/office/drawing/2014/main" id="{790FB7B1-A831-47AC-897A-0D73E8359751}"/>
              </a:ext>
            </a:extLst>
          </p:cNvPr>
          <p:cNvCxnSpPr>
            <a:cxnSpLocks/>
            <a:endCxn id="21" idx="0"/>
          </p:cNvCxnSpPr>
          <p:nvPr/>
        </p:nvCxnSpPr>
        <p:spPr>
          <a:xfrm>
            <a:off x="6864114" y="2941900"/>
            <a:ext cx="10694" cy="1261341"/>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50C15A-0DBC-4FDF-B228-3C37EF0EE54F}"/>
              </a:ext>
            </a:extLst>
          </p:cNvPr>
          <p:cNvSpPr txBox="1"/>
          <p:nvPr/>
        </p:nvSpPr>
        <p:spPr>
          <a:xfrm>
            <a:off x="7143160" y="3150488"/>
            <a:ext cx="2736166" cy="646331"/>
          </a:xfrm>
          <a:prstGeom prst="rect">
            <a:avLst/>
          </a:prstGeom>
          <a:noFill/>
        </p:spPr>
        <p:txBody>
          <a:bodyPr wrap="square" rtlCol="0">
            <a:spAutoFit/>
          </a:bodyPr>
          <a:lstStyle/>
          <a:p>
            <a:r>
              <a:rPr lang="es-ES" dirty="0"/>
              <a:t>- ¿Podemos construir un metamodelo?</a:t>
            </a:r>
            <a:endParaRPr lang="en-US" dirty="0"/>
          </a:p>
        </p:txBody>
      </p:sp>
      <p:cxnSp>
        <p:nvCxnSpPr>
          <p:cNvPr id="24" name="Straight Connector 23">
            <a:extLst>
              <a:ext uri="{FF2B5EF4-FFF2-40B4-BE49-F238E27FC236}">
                <a16:creationId xmlns:a16="http://schemas.microsoft.com/office/drawing/2014/main" id="{56F643B0-AEFF-4D8D-9507-622F40645533}"/>
              </a:ext>
            </a:extLst>
          </p:cNvPr>
          <p:cNvCxnSpPr>
            <a:cxnSpLocks/>
          </p:cNvCxnSpPr>
          <p:nvPr/>
        </p:nvCxnSpPr>
        <p:spPr>
          <a:xfrm flipH="1">
            <a:off x="8623977" y="2955924"/>
            <a:ext cx="2" cy="19456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B1B7060-3AD2-4C8C-B268-B9D2FD9DCCAE}"/>
              </a:ext>
            </a:extLst>
          </p:cNvPr>
          <p:cNvSpPr txBox="1"/>
          <p:nvPr/>
        </p:nvSpPr>
        <p:spPr>
          <a:xfrm>
            <a:off x="9017233" y="4201827"/>
            <a:ext cx="3174767" cy="369332"/>
          </a:xfrm>
          <a:prstGeom prst="rect">
            <a:avLst/>
          </a:prstGeom>
          <a:noFill/>
        </p:spPr>
        <p:txBody>
          <a:bodyPr wrap="square" rtlCol="0">
            <a:spAutoFit/>
          </a:bodyPr>
          <a:lstStyle/>
          <a:p>
            <a:r>
              <a:rPr lang="es-ES" dirty="0"/>
              <a:t>- Llevar a producción</a:t>
            </a:r>
            <a:endParaRPr lang="en-US" dirty="0"/>
          </a:p>
        </p:txBody>
      </p:sp>
      <p:cxnSp>
        <p:nvCxnSpPr>
          <p:cNvPr id="26" name="Straight Connector 25">
            <a:extLst>
              <a:ext uri="{FF2B5EF4-FFF2-40B4-BE49-F238E27FC236}">
                <a16:creationId xmlns:a16="http://schemas.microsoft.com/office/drawing/2014/main" id="{FF87AB5B-5C97-46BE-8C7F-3AECC5B46A1D}"/>
              </a:ext>
            </a:extLst>
          </p:cNvPr>
          <p:cNvCxnSpPr>
            <a:cxnSpLocks/>
          </p:cNvCxnSpPr>
          <p:nvPr/>
        </p:nvCxnSpPr>
        <p:spPr>
          <a:xfrm>
            <a:off x="10169069" y="2940486"/>
            <a:ext cx="10694" cy="1261341"/>
          </a:xfrm>
          <a:prstGeom prst="line">
            <a:avLst/>
          </a:prstGeom>
        </p:spPr>
        <p:style>
          <a:lnRef idx="1">
            <a:schemeClr val="accent1"/>
          </a:lnRef>
          <a:fillRef idx="0">
            <a:schemeClr val="accent1"/>
          </a:fillRef>
          <a:effectRef idx="0">
            <a:schemeClr val="accent1"/>
          </a:effectRef>
          <a:fontRef idx="minor">
            <a:schemeClr val="tx1"/>
          </a:fontRef>
        </p:style>
      </p:cxnSp>
      <p:sp>
        <p:nvSpPr>
          <p:cNvPr id="27" name="Arrow: Right 26">
            <a:extLst>
              <a:ext uri="{FF2B5EF4-FFF2-40B4-BE49-F238E27FC236}">
                <a16:creationId xmlns:a16="http://schemas.microsoft.com/office/drawing/2014/main" id="{067B1518-7CE3-476E-AEEC-CB89E925780B}"/>
              </a:ext>
            </a:extLst>
          </p:cNvPr>
          <p:cNvSpPr/>
          <p:nvPr/>
        </p:nvSpPr>
        <p:spPr>
          <a:xfrm>
            <a:off x="11077621" y="2328078"/>
            <a:ext cx="612579" cy="3219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U-Turn 27">
            <a:extLst>
              <a:ext uri="{FF2B5EF4-FFF2-40B4-BE49-F238E27FC236}">
                <a16:creationId xmlns:a16="http://schemas.microsoft.com/office/drawing/2014/main" id="{CA91EFE2-378D-485F-9AC6-32189D5D5879}"/>
              </a:ext>
            </a:extLst>
          </p:cNvPr>
          <p:cNvSpPr/>
          <p:nvPr/>
        </p:nvSpPr>
        <p:spPr>
          <a:xfrm flipH="1" flipV="1">
            <a:off x="1742458" y="4606833"/>
            <a:ext cx="8481292" cy="64599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1 Título">
            <a:extLst>
              <a:ext uri="{FF2B5EF4-FFF2-40B4-BE49-F238E27FC236}">
                <a16:creationId xmlns:a16="http://schemas.microsoft.com/office/drawing/2014/main" id="{2138746E-1140-47A7-8ABE-29817FA8C226}"/>
              </a:ext>
            </a:extLst>
          </p:cNvPr>
          <p:cNvSpPr txBox="1">
            <a:spLocks/>
          </p:cNvSpPr>
          <p:nvPr/>
        </p:nvSpPr>
        <p:spPr>
          <a:xfrm>
            <a:off x="-239520" y="-189591"/>
            <a:ext cx="8750763" cy="768085"/>
          </a:xfrm>
          <a:prstGeom prst="rect">
            <a:avLst/>
          </a:prstGeom>
        </p:spPr>
        <p:txBody>
          <a:bodyPr vert="horz" lIns="91440" tIns="45720" rIns="91440" bIns="45720" rtlCol="0" anchor="ctr">
            <a:noAutofit/>
          </a:bodyPr>
          <a:lstStyle>
            <a:lvl1pPr algn="r" defTabSz="914400" rtl="0" eaLnBrk="1" latinLnBrk="0" hangingPunct="1">
              <a:spcBef>
                <a:spcPct val="0"/>
              </a:spcBef>
              <a:buNone/>
              <a:defRPr sz="2933" b="1" kern="1200">
                <a:solidFill>
                  <a:schemeClr val="tx1"/>
                </a:solidFill>
                <a:latin typeface="+mj-lt"/>
                <a:ea typeface="+mj-ea"/>
                <a:cs typeface="+mj-cs"/>
              </a:defRPr>
            </a:lvl1pPr>
          </a:lstStyle>
          <a:p>
            <a:pPr lvl="0"/>
            <a:r>
              <a:rPr lang="es-ES" sz="2400" dirty="0">
                <a:solidFill>
                  <a:sysClr val="windowText" lastClr="000000"/>
                </a:solidFill>
                <a:latin typeface="Calibri"/>
              </a:rPr>
              <a:t>¿Qué fases tiene la construcción de un modelo?</a:t>
            </a:r>
          </a:p>
        </p:txBody>
      </p:sp>
    </p:spTree>
    <p:extLst>
      <p:ext uri="{BB962C8B-B14F-4D97-AF65-F5344CB8AC3E}">
        <p14:creationId xmlns:p14="http://schemas.microsoft.com/office/powerpoint/2010/main" val="253016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15" grpId="0"/>
      <p:bldP spid="17" grpId="0"/>
      <p:bldP spid="19" grpId="0"/>
      <p:bldP spid="21" grpId="0"/>
      <p:bldP spid="23" grpId="0"/>
      <p:bldP spid="25" grpId="0"/>
      <p:bldP spid="27" grpId="0" animBg="1"/>
      <p:bldP spid="28"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425" y="1631353"/>
            <a:ext cx="10972800" cy="5337705"/>
          </a:xfrm>
        </p:spPr>
        <p:txBody>
          <a:bodyPr>
            <a:normAutofit/>
          </a:bodyPr>
          <a:lstStyle/>
          <a:p>
            <a:pPr marL="342900" indent="-342900">
              <a:buFont typeface="Arial" panose="020B0604020202020204" pitchFamily="34" charset="0"/>
              <a:buChar char="•"/>
            </a:pPr>
            <a:r>
              <a:rPr lang="es-ES" sz="2400" dirty="0">
                <a:latin typeface="TSTAR PRO" panose="02000806030000020004" pitchFamily="50" charset="0"/>
              </a:rPr>
              <a:t>En competiciones de Kaggle del mundo real los resultados de la aproximación consiguen buenos resultados base. </a:t>
            </a:r>
          </a:p>
          <a:p>
            <a:pPr marL="342900" indent="-342900">
              <a:buFont typeface="Arial" panose="020B0604020202020204" pitchFamily="34" charset="0"/>
              <a:buChar char="•"/>
            </a:pPr>
            <a:endParaRPr lang="es-ES" sz="2400" dirty="0">
              <a:latin typeface="TSTAR PRO" panose="02000806030000020004" pitchFamily="50" charset="0"/>
            </a:endParaRPr>
          </a:p>
          <a:p>
            <a:pPr marL="342900" indent="-342900">
              <a:buFont typeface="Arial" panose="020B0604020202020204" pitchFamily="34" charset="0"/>
              <a:buChar char="•"/>
            </a:pPr>
            <a:endParaRPr lang="es-ES" sz="2400" dirty="0">
              <a:latin typeface="TSTAR PRO" panose="02000806030000020004" pitchFamily="50" charset="0"/>
            </a:endParaRPr>
          </a:p>
          <a:p>
            <a:pPr marL="342900" indent="-342900">
              <a:buFont typeface="Arial" panose="020B0604020202020204" pitchFamily="34" charset="0"/>
              <a:buChar char="•"/>
            </a:pPr>
            <a:endParaRPr lang="es-ES" sz="2400" dirty="0">
              <a:latin typeface="TSTAR PRO" panose="02000806030000020004" pitchFamily="50" charset="0"/>
            </a:endParaRPr>
          </a:p>
          <a:p>
            <a:pPr marL="342900" indent="-342900">
              <a:buFont typeface="Arial" panose="020B0604020202020204" pitchFamily="34" charset="0"/>
              <a:buChar char="•"/>
            </a:pPr>
            <a:endParaRPr lang="es-ES" sz="2400" dirty="0">
              <a:latin typeface="TSTAR PRO" panose="02000806030000020004" pitchFamily="50" charset="0"/>
            </a:endParaRPr>
          </a:p>
          <a:p>
            <a:pPr marL="342900" indent="-342900">
              <a:buFont typeface="Arial" panose="020B0604020202020204" pitchFamily="34" charset="0"/>
              <a:buChar char="•"/>
            </a:pPr>
            <a:endParaRPr lang="es-ES" sz="2400" dirty="0">
              <a:latin typeface="TSTAR PRO" panose="02000806030000020004" pitchFamily="50" charset="0"/>
            </a:endParaRPr>
          </a:p>
          <a:p>
            <a:pPr marL="342900" indent="-342900">
              <a:buFont typeface="Arial" panose="020B0604020202020204" pitchFamily="34" charset="0"/>
              <a:buChar char="•"/>
            </a:pPr>
            <a:endParaRPr lang="es-ES" sz="2400" dirty="0">
              <a:latin typeface="TSTAR PRO" panose="02000806030000020004" pitchFamily="50" charset="0"/>
            </a:endParaRPr>
          </a:p>
          <a:p>
            <a:pPr marL="342900" indent="-342900">
              <a:buFont typeface="Arial" panose="020B0604020202020204" pitchFamily="34" charset="0"/>
              <a:buChar char="•"/>
            </a:pPr>
            <a:r>
              <a:rPr lang="es-ES" sz="2400" dirty="0">
                <a:latin typeface="TSTAR PRO" panose="02000806030000020004" pitchFamily="50" charset="0"/>
              </a:rPr>
              <a:t>Los modelos generados pueden ser usados por expertos para mejorar sus resultados en base a “fine </a:t>
            </a:r>
            <a:r>
              <a:rPr lang="en-US" sz="2400" dirty="0">
                <a:latin typeface="TSTAR PRO" panose="02000806030000020004" pitchFamily="50" charset="0"/>
              </a:rPr>
              <a:t>tuning</a:t>
            </a:r>
            <a:r>
              <a:rPr lang="es-ES" sz="2400" dirty="0">
                <a:latin typeface="TSTAR PRO" panose="02000806030000020004" pitchFamily="50" charset="0"/>
              </a:rPr>
              <a:t>”.</a:t>
            </a:r>
            <a:endParaRPr lang="en-US" sz="2400" b="1" dirty="0">
              <a:latin typeface="TSTAR PRO" panose="02000806030000020004" pitchFamily="50" charset="0"/>
            </a:endParaRPr>
          </a:p>
          <a:p>
            <a:endParaRPr lang="es-ES" sz="2400" dirty="0"/>
          </a:p>
        </p:txBody>
      </p:sp>
      <p:sp>
        <p:nvSpPr>
          <p:cNvPr id="4" name="3 Marcador de número de diapositiva"/>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3902B0-774B-DB47-85FF-5E7A4BB2BF2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pic>
        <p:nvPicPr>
          <p:cNvPr id="3074" name="Picture 2" descr="https://4.bp.blogspot.com/-1ukwxYfOb9w/XNNW-JLYyeI/AAAAAAAAEHk/hUbMCiGiczotJL9_5eCpdIfIRmWUBGvAgCEwYBhgL/s640/image2.png">
            <a:extLst>
              <a:ext uri="{FF2B5EF4-FFF2-40B4-BE49-F238E27FC236}">
                <a16:creationId xmlns:a16="http://schemas.microsoft.com/office/drawing/2014/main" id="{5F66FC0C-12B2-4B19-804B-A9543899DCB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07907" y="2550090"/>
            <a:ext cx="3954022" cy="24465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D5B18C-14E3-4EFE-95DF-79B4D971F232}"/>
              </a:ext>
            </a:extLst>
          </p:cNvPr>
          <p:cNvPicPr>
            <a:picLocks noChangeAspect="1"/>
          </p:cNvPicPr>
          <p:nvPr/>
        </p:nvPicPr>
        <p:blipFill>
          <a:blip r:embed="rId4"/>
          <a:stretch>
            <a:fillRect/>
          </a:stretch>
        </p:blipFill>
        <p:spPr>
          <a:xfrm>
            <a:off x="8138181" y="836311"/>
            <a:ext cx="3019143" cy="610321"/>
          </a:xfrm>
          <a:prstGeom prst="rect">
            <a:avLst/>
          </a:prstGeom>
        </p:spPr>
      </p:pic>
      <p:pic>
        <p:nvPicPr>
          <p:cNvPr id="6" name="Picture 5">
            <a:extLst>
              <a:ext uri="{FF2B5EF4-FFF2-40B4-BE49-F238E27FC236}">
                <a16:creationId xmlns:a16="http://schemas.microsoft.com/office/drawing/2014/main" id="{13C50A06-56ED-4513-821B-0C09F5582116}"/>
              </a:ext>
            </a:extLst>
          </p:cNvPr>
          <p:cNvPicPr>
            <a:picLocks noChangeAspect="1"/>
          </p:cNvPicPr>
          <p:nvPr/>
        </p:nvPicPr>
        <p:blipFill>
          <a:blip r:embed="rId5"/>
          <a:stretch>
            <a:fillRect/>
          </a:stretch>
        </p:blipFill>
        <p:spPr>
          <a:xfrm>
            <a:off x="7709556" y="946846"/>
            <a:ext cx="428625" cy="419100"/>
          </a:xfrm>
          <a:prstGeom prst="rect">
            <a:avLst/>
          </a:prstGeom>
        </p:spPr>
      </p:pic>
      <p:sp>
        <p:nvSpPr>
          <p:cNvPr id="8" name="Title 7">
            <a:extLst>
              <a:ext uri="{FF2B5EF4-FFF2-40B4-BE49-F238E27FC236}">
                <a16:creationId xmlns:a16="http://schemas.microsoft.com/office/drawing/2014/main" id="{835E0FDC-A1F2-4A95-8DA2-287D3E1F1DC8}"/>
              </a:ext>
            </a:extLst>
          </p:cNvPr>
          <p:cNvSpPr>
            <a:spLocks noGrp="1"/>
          </p:cNvSpPr>
          <p:nvPr>
            <p:ph type="title"/>
          </p:nvPr>
        </p:nvSpPr>
        <p:spPr/>
        <p:txBody>
          <a:bodyPr/>
          <a:lstStyle/>
          <a:p>
            <a:r>
              <a:rPr lang="es-ES" sz="2930" b="0" dirty="0">
                <a:solidFill>
                  <a:sysClr val="windowText" lastClr="000000"/>
                </a:solidFill>
                <a:latin typeface="Calibri Light (Headings)"/>
              </a:rPr>
              <a:t>La revolución</a:t>
            </a:r>
            <a:br>
              <a:rPr lang="es-ES" sz="2930" b="0" dirty="0">
                <a:solidFill>
                  <a:sysClr val="windowText" lastClr="000000"/>
                </a:solidFill>
                <a:latin typeface="Calibri Light (Headings)"/>
              </a:rPr>
            </a:br>
            <a:endParaRPr lang="en-US" sz="2930" b="0" dirty="0">
              <a:latin typeface="Calibri Light (Headings)"/>
            </a:endParaRPr>
          </a:p>
        </p:txBody>
      </p:sp>
      <p:sp>
        <p:nvSpPr>
          <p:cNvPr id="11" name="Rectángulo 7">
            <a:extLst>
              <a:ext uri="{FF2B5EF4-FFF2-40B4-BE49-F238E27FC236}">
                <a16:creationId xmlns:a16="http://schemas.microsoft.com/office/drawing/2014/main" id="{D9045663-A579-40CC-AD3A-BB32EF902CD0}"/>
              </a:ext>
            </a:extLst>
          </p:cNvPr>
          <p:cNvSpPr/>
          <p:nvPr/>
        </p:nvSpPr>
        <p:spPr>
          <a:xfrm>
            <a:off x="510651" y="5774314"/>
            <a:ext cx="639582"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9</a:t>
            </a:r>
          </a:p>
        </p:txBody>
      </p:sp>
      <p:pic>
        <p:nvPicPr>
          <p:cNvPr id="12" name="Picture 2" descr="Resultado de imagen de logo Ikerlan">
            <a:extLst>
              <a:ext uri="{FF2B5EF4-FFF2-40B4-BE49-F238E27FC236}">
                <a16:creationId xmlns:a16="http://schemas.microsoft.com/office/drawing/2014/main" id="{DE4248B6-5DCC-4A15-846B-D090FC53FF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2984"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43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3592D-A4CF-4906-99BC-294C54551524}"/>
              </a:ext>
            </a:extLst>
          </p:cNvPr>
          <p:cNvSpPr>
            <a:spLocks noGrp="1"/>
          </p:cNvSpPr>
          <p:nvPr>
            <p:ph type="title"/>
          </p:nvPr>
        </p:nvSpPr>
        <p:spPr/>
        <p:txBody>
          <a:bodyPr/>
          <a:lstStyle/>
          <a:p>
            <a:r>
              <a:rPr lang="es-ES" dirty="0"/>
              <a:t>Lo importante</a:t>
            </a:r>
            <a:endParaRPr lang="en-US" dirty="0"/>
          </a:p>
        </p:txBody>
      </p:sp>
      <p:sp>
        <p:nvSpPr>
          <p:cNvPr id="4" name="2 Marcador de contenido">
            <a:extLst>
              <a:ext uri="{FF2B5EF4-FFF2-40B4-BE49-F238E27FC236}">
                <a16:creationId xmlns:a16="http://schemas.microsoft.com/office/drawing/2014/main" id="{B20F2A97-9373-45A5-AAC6-99FA87B40706}"/>
              </a:ext>
            </a:extLst>
          </p:cNvPr>
          <p:cNvSpPr>
            <a:spLocks noGrp="1"/>
          </p:cNvSpPr>
          <p:nvPr>
            <p:ph idx="1"/>
          </p:nvPr>
        </p:nvSpPr>
        <p:spPr>
          <a:xfrm>
            <a:off x="653440" y="1653436"/>
            <a:ext cx="11439063" cy="4377846"/>
          </a:xfrm>
        </p:spPr>
        <p:txBody>
          <a:bodyPr>
            <a:normAutofit/>
          </a:bodyPr>
          <a:lstStyle/>
          <a:p>
            <a:r>
              <a:rPr lang="es-ES" sz="2000" b="1" dirty="0">
                <a:latin typeface="TSTAR PRO" panose="02000806030000020004" pitchFamily="50" charset="0"/>
              </a:rPr>
              <a:t>Los algoritmos:</a:t>
            </a:r>
            <a:endParaRPr lang="es-ES" sz="2000" dirty="0">
              <a:latin typeface="TSTAR PRO" panose="02000806030000020004" pitchFamily="50" charset="0"/>
            </a:endParaRPr>
          </a:p>
          <a:p>
            <a:endParaRPr lang="es-ES" sz="2000" dirty="0">
              <a:latin typeface="TSTAR PRO" panose="02000806030000020004" pitchFamily="50" charset="0"/>
            </a:endParaRPr>
          </a:p>
          <a:p>
            <a:pPr marL="342900" indent="-342900">
              <a:buFont typeface="Arial" panose="020B0604020202020204" pitchFamily="34" charset="0"/>
              <a:buChar char="•"/>
            </a:pPr>
            <a:r>
              <a:rPr lang="es-ES" sz="2000" dirty="0">
                <a:latin typeface="TSTAR PRO" panose="02000806030000020004" pitchFamily="50" charset="0"/>
              </a:rPr>
              <a:t>El </a:t>
            </a:r>
            <a:r>
              <a:rPr lang="es-ES" sz="2000" b="1" dirty="0">
                <a:latin typeface="TSTAR PRO" panose="02000806030000020004" pitchFamily="50" charset="0"/>
              </a:rPr>
              <a:t>Deep </a:t>
            </a:r>
            <a:r>
              <a:rPr lang="es-ES" sz="2000" b="1" dirty="0" err="1">
                <a:latin typeface="TSTAR PRO" panose="02000806030000020004" pitchFamily="50" charset="0"/>
              </a:rPr>
              <a:t>Learning</a:t>
            </a:r>
            <a:r>
              <a:rPr lang="es-ES" sz="2000" b="1" dirty="0">
                <a:latin typeface="TSTAR PRO" panose="02000806030000020004" pitchFamily="50" charset="0"/>
              </a:rPr>
              <a:t> </a:t>
            </a:r>
            <a:r>
              <a:rPr lang="es-ES" sz="2000" dirty="0">
                <a:latin typeface="TSTAR PRO" panose="02000806030000020004" pitchFamily="50" charset="0"/>
              </a:rPr>
              <a:t>no tiene porque ser la mejor aproximación.</a:t>
            </a:r>
          </a:p>
          <a:p>
            <a:pPr marL="342900" indent="-342900">
              <a:buFont typeface="Arial" panose="020B0604020202020204" pitchFamily="34" charset="0"/>
              <a:buChar char="•"/>
            </a:pPr>
            <a:endParaRPr lang="es-ES" sz="2000" dirty="0">
              <a:latin typeface="TSTAR PRO" panose="02000806030000020004" pitchFamily="50" charset="0"/>
            </a:endParaRPr>
          </a:p>
          <a:p>
            <a:pPr marL="342900" indent="-342900">
              <a:buFont typeface="Arial" panose="020B0604020202020204" pitchFamily="34" charset="0"/>
              <a:buChar char="•"/>
            </a:pPr>
            <a:r>
              <a:rPr lang="es-ES" sz="2000" dirty="0">
                <a:latin typeface="TSTAR PRO" panose="02000806030000020004" pitchFamily="50" charset="0"/>
              </a:rPr>
              <a:t>Tener en cuenta la cantidad de datos (y sus posibles técnicas de “</a:t>
            </a:r>
            <a:r>
              <a:rPr lang="es-ES" sz="2000" dirty="0" err="1">
                <a:latin typeface="TSTAR PRO" panose="02000806030000020004" pitchFamily="50" charset="0"/>
              </a:rPr>
              <a:t>augmentation</a:t>
            </a:r>
            <a:r>
              <a:rPr lang="es-ES" sz="2000" dirty="0">
                <a:latin typeface="TSTAR PRO" panose="02000806030000020004" pitchFamily="50" charset="0"/>
              </a:rPr>
              <a:t>”).</a:t>
            </a:r>
          </a:p>
          <a:p>
            <a:pPr marL="342900" indent="-342900">
              <a:buFont typeface="Arial" panose="020B0604020202020204" pitchFamily="34" charset="0"/>
              <a:buChar char="•"/>
            </a:pPr>
            <a:endParaRPr lang="es-ES" sz="2000" b="1" dirty="0">
              <a:latin typeface="TSTAR PRO" panose="02000806030000020004" pitchFamily="50" charset="0"/>
            </a:endParaRPr>
          </a:p>
          <a:p>
            <a:pPr marL="0" indent="0"/>
            <a:r>
              <a:rPr lang="es-ES" sz="2000" b="1" dirty="0">
                <a:latin typeface="TSTAR PRO" panose="02000806030000020004" pitchFamily="50" charset="0"/>
              </a:rPr>
              <a:t>Las herramientas: </a:t>
            </a:r>
          </a:p>
          <a:p>
            <a:pPr marL="0" indent="0"/>
            <a:endParaRPr lang="es-ES" sz="2000" b="1" dirty="0">
              <a:latin typeface="TSTAR PRO" panose="02000806030000020004" pitchFamily="50" charset="0"/>
            </a:endParaRPr>
          </a:p>
          <a:p>
            <a:pPr marL="342900" indent="-342900">
              <a:buFont typeface="Arial" panose="020B0604020202020204" pitchFamily="34" charset="0"/>
              <a:buChar char="•"/>
            </a:pPr>
            <a:r>
              <a:rPr lang="es-ES" sz="2000" dirty="0">
                <a:latin typeface="TSTAR PRO" panose="02000806030000020004" pitchFamily="50" charset="0"/>
              </a:rPr>
              <a:t>¿ Tiene sentido utilizar Big Data para hacer una consulta sobre 15GB de datos?</a:t>
            </a:r>
            <a:endParaRPr lang="en-US" sz="2000" dirty="0">
              <a:latin typeface="TSTAR PRO" panose="02000806030000020004" pitchFamily="50" charset="0"/>
            </a:endParaRPr>
          </a:p>
          <a:p>
            <a:endParaRPr lang="es-ES" sz="2000" dirty="0"/>
          </a:p>
        </p:txBody>
      </p:sp>
      <p:pic>
        <p:nvPicPr>
          <p:cNvPr id="5" name="Picture 2" descr="Resultado de imagen de xgboost">
            <a:extLst>
              <a:ext uri="{FF2B5EF4-FFF2-40B4-BE49-F238E27FC236}">
                <a16:creationId xmlns:a16="http://schemas.microsoft.com/office/drawing/2014/main" id="{56C52FAA-2234-4B67-8D1C-DA83D38AD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4529" y="2285145"/>
            <a:ext cx="1481211" cy="569976"/>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7">
            <a:extLst>
              <a:ext uri="{FF2B5EF4-FFF2-40B4-BE49-F238E27FC236}">
                <a16:creationId xmlns:a16="http://schemas.microsoft.com/office/drawing/2014/main" id="{9EF6A18C-CCCE-4E42-8829-7F22CDDDC90B}"/>
              </a:ext>
            </a:extLst>
          </p:cNvPr>
          <p:cNvSpPr/>
          <p:nvPr/>
        </p:nvSpPr>
        <p:spPr>
          <a:xfrm>
            <a:off x="510650" y="5774314"/>
            <a:ext cx="1086655"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10</a:t>
            </a:r>
          </a:p>
        </p:txBody>
      </p:sp>
      <p:pic>
        <p:nvPicPr>
          <p:cNvPr id="7" name="Picture 2" descr="Resultado de imagen de logo Ikerlan">
            <a:extLst>
              <a:ext uri="{FF2B5EF4-FFF2-40B4-BE49-F238E27FC236}">
                <a16:creationId xmlns:a16="http://schemas.microsoft.com/office/drawing/2014/main" id="{36DB47DB-21F8-42C3-8BE1-90B6A514EF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7305"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57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598EA-81F5-4E23-BD60-9A9F7A1E17FF}"/>
              </a:ext>
            </a:extLst>
          </p:cNvPr>
          <p:cNvSpPr>
            <a:spLocks noGrp="1"/>
          </p:cNvSpPr>
          <p:nvPr>
            <p:ph type="title"/>
          </p:nvPr>
        </p:nvSpPr>
        <p:spPr/>
        <p:txBody>
          <a:bodyPr/>
          <a:lstStyle/>
          <a:p>
            <a:r>
              <a:rPr lang="es-ES" dirty="0"/>
              <a:t>El mundo industrial (IV)</a:t>
            </a:r>
            <a:endParaRPr lang="en-US" dirty="0"/>
          </a:p>
        </p:txBody>
      </p:sp>
      <p:sp>
        <p:nvSpPr>
          <p:cNvPr id="5" name="2 Marcador de contenido">
            <a:extLst>
              <a:ext uri="{FF2B5EF4-FFF2-40B4-BE49-F238E27FC236}">
                <a16:creationId xmlns:a16="http://schemas.microsoft.com/office/drawing/2014/main" id="{34D0749F-DEB0-497F-AD75-34DF454DE820}"/>
              </a:ext>
            </a:extLst>
          </p:cNvPr>
          <p:cNvSpPr>
            <a:spLocks noGrp="1"/>
          </p:cNvSpPr>
          <p:nvPr>
            <p:ph idx="1"/>
          </p:nvPr>
        </p:nvSpPr>
        <p:spPr>
          <a:xfrm>
            <a:off x="703545" y="1552280"/>
            <a:ext cx="10972800" cy="5337705"/>
          </a:xfrm>
        </p:spPr>
        <p:txBody>
          <a:bodyPr>
            <a:normAutofit/>
          </a:bodyPr>
          <a:lstStyle/>
          <a:p>
            <a:endParaRPr lang="es-ES" sz="2000" b="1" dirty="0">
              <a:latin typeface="TSTAR PRO" panose="02000806030000020004" pitchFamily="50" charset="0"/>
            </a:endParaRPr>
          </a:p>
          <a:p>
            <a:r>
              <a:rPr lang="es-ES" sz="2000" b="1" dirty="0">
                <a:latin typeface="TSTAR PRO" panose="02000806030000020004" pitchFamily="50" charset="0"/>
              </a:rPr>
              <a:t>En el dominio industrial es importante conocer porqué un algoritmo “predice”.</a:t>
            </a:r>
          </a:p>
          <a:p>
            <a:endParaRPr lang="es-ES" sz="2000" b="1" dirty="0">
              <a:latin typeface="TSTAR PRO" panose="02000806030000020004" pitchFamily="50" charset="0"/>
            </a:endParaRPr>
          </a:p>
          <a:p>
            <a:pPr marL="342900" indent="-342900">
              <a:buFont typeface="Arial" panose="020B0604020202020204" pitchFamily="34" charset="0"/>
              <a:buChar char="•"/>
            </a:pPr>
            <a:r>
              <a:rPr lang="es-ES" sz="2000" dirty="0">
                <a:latin typeface="TSTAR PRO" panose="02000806030000020004" pitchFamily="50" charset="0"/>
              </a:rPr>
              <a:t>En algoritmos como el “</a:t>
            </a:r>
            <a:r>
              <a:rPr lang="en-US" sz="2000" i="1" dirty="0">
                <a:latin typeface="TSTAR PRO" panose="02000806030000020004" pitchFamily="50" charset="0"/>
              </a:rPr>
              <a:t>Random</a:t>
            </a:r>
            <a:r>
              <a:rPr lang="es-ES" sz="2000" i="1" dirty="0">
                <a:latin typeface="TSTAR PRO" panose="02000806030000020004" pitchFamily="50" charset="0"/>
              </a:rPr>
              <a:t> Forest </a:t>
            </a:r>
            <a:r>
              <a:rPr lang="es-ES" sz="2000" dirty="0">
                <a:latin typeface="TSTAR PRO" panose="02000806030000020004" pitchFamily="50" charset="0"/>
              </a:rPr>
              <a:t>” esto es auto explicativo. </a:t>
            </a:r>
          </a:p>
          <a:p>
            <a:pPr marL="342900" indent="-342900">
              <a:buFont typeface="Arial" panose="020B0604020202020204" pitchFamily="34" charset="0"/>
              <a:buChar char="•"/>
            </a:pPr>
            <a:endParaRPr lang="es-ES" sz="2000" b="1" dirty="0">
              <a:latin typeface="TSTAR PRO" panose="02000806030000020004" pitchFamily="50" charset="0"/>
            </a:endParaRPr>
          </a:p>
          <a:p>
            <a:pPr marL="0" indent="0"/>
            <a:r>
              <a:rPr lang="es-ES" sz="2000" b="1" dirty="0">
                <a:latin typeface="TSTAR PRO" panose="02000806030000020004" pitchFamily="50" charset="0"/>
              </a:rPr>
              <a:t>Sin embargo…. </a:t>
            </a:r>
          </a:p>
          <a:p>
            <a:pPr marL="0" indent="0"/>
            <a:endParaRPr lang="en-US" sz="2000" b="1" dirty="0">
              <a:latin typeface="TSTAR PRO" panose="02000806030000020004" pitchFamily="50" charset="0"/>
            </a:endParaRPr>
          </a:p>
          <a:p>
            <a:pPr marL="2616206" lvl="5" indent="-342900"/>
            <a:endParaRPr lang="es-ES" sz="1400" dirty="0"/>
          </a:p>
        </p:txBody>
      </p:sp>
      <p:pic>
        <p:nvPicPr>
          <p:cNvPr id="6" name="Picture 2" descr="Resultado de imagen de deep learning">
            <a:extLst>
              <a:ext uri="{FF2B5EF4-FFF2-40B4-BE49-F238E27FC236}">
                <a16:creationId xmlns:a16="http://schemas.microsoft.com/office/drawing/2014/main" id="{4F31D817-1663-42F3-814B-9287066ED8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6565" y="3862546"/>
            <a:ext cx="1523458" cy="13330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9270E3-1ADF-4B70-A01A-ADF7E312F02F}"/>
              </a:ext>
            </a:extLst>
          </p:cNvPr>
          <p:cNvSpPr txBox="1"/>
          <p:nvPr/>
        </p:nvSpPr>
        <p:spPr>
          <a:xfrm>
            <a:off x="5239699" y="4200749"/>
            <a:ext cx="490840" cy="830997"/>
          </a:xfrm>
          <a:prstGeom prst="rect">
            <a:avLst/>
          </a:prstGeom>
          <a:noFill/>
        </p:spPr>
        <p:txBody>
          <a:bodyPr wrap="none" rtlCol="0">
            <a:spAutoFit/>
          </a:bodyPr>
          <a:lstStyle/>
          <a:p>
            <a:r>
              <a:rPr lang="es-ES" sz="4800" dirty="0"/>
              <a:t>=</a:t>
            </a:r>
            <a:endParaRPr lang="en-US" sz="4800" dirty="0"/>
          </a:p>
        </p:txBody>
      </p:sp>
      <p:pic>
        <p:nvPicPr>
          <p:cNvPr id="8" name="Picture 4" descr="Resultado de imagen de black box">
            <a:extLst>
              <a:ext uri="{FF2B5EF4-FFF2-40B4-BE49-F238E27FC236}">
                <a16:creationId xmlns:a16="http://schemas.microsoft.com/office/drawing/2014/main" id="{8ED5DF5A-5122-4C8C-8CD4-9F11E711B49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39651" y="3743549"/>
            <a:ext cx="1371376" cy="1371376"/>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7">
            <a:extLst>
              <a:ext uri="{FF2B5EF4-FFF2-40B4-BE49-F238E27FC236}">
                <a16:creationId xmlns:a16="http://schemas.microsoft.com/office/drawing/2014/main" id="{E18C9256-0528-48B6-BAEE-AF37A4F04FDB}"/>
              </a:ext>
            </a:extLst>
          </p:cNvPr>
          <p:cNvSpPr/>
          <p:nvPr/>
        </p:nvSpPr>
        <p:spPr>
          <a:xfrm>
            <a:off x="510651" y="5774314"/>
            <a:ext cx="924610"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11</a:t>
            </a:r>
          </a:p>
        </p:txBody>
      </p:sp>
      <p:pic>
        <p:nvPicPr>
          <p:cNvPr id="10" name="Picture 2" descr="Resultado de imagen de logo Ikerlan">
            <a:extLst>
              <a:ext uri="{FF2B5EF4-FFF2-40B4-BE49-F238E27FC236}">
                <a16:creationId xmlns:a16="http://schemas.microsoft.com/office/drawing/2014/main" id="{4A964305-88C3-42A1-AE08-E528EDB0D3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5261"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41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0F38-0DE3-47A8-8C6E-1A0941F34997}"/>
              </a:ext>
            </a:extLst>
          </p:cNvPr>
          <p:cNvSpPr>
            <a:spLocks noGrp="1"/>
          </p:cNvSpPr>
          <p:nvPr>
            <p:ph type="title"/>
          </p:nvPr>
        </p:nvSpPr>
        <p:spPr/>
        <p:txBody>
          <a:bodyPr/>
          <a:lstStyle/>
          <a:p>
            <a:r>
              <a:rPr lang="es-ES" dirty="0"/>
              <a:t>Lo importante</a:t>
            </a:r>
            <a:endParaRPr lang="en-US" dirty="0"/>
          </a:p>
        </p:txBody>
      </p:sp>
      <p:sp>
        <p:nvSpPr>
          <p:cNvPr id="4" name="2 Marcador de contenido">
            <a:extLst>
              <a:ext uri="{FF2B5EF4-FFF2-40B4-BE49-F238E27FC236}">
                <a16:creationId xmlns:a16="http://schemas.microsoft.com/office/drawing/2014/main" id="{47ECBFF1-01C7-4AEC-A06C-D0CCDE3ED31D}"/>
              </a:ext>
            </a:extLst>
          </p:cNvPr>
          <p:cNvSpPr>
            <a:spLocks noGrp="1"/>
          </p:cNvSpPr>
          <p:nvPr>
            <p:ph idx="1"/>
          </p:nvPr>
        </p:nvSpPr>
        <p:spPr>
          <a:xfrm>
            <a:off x="609599" y="1775459"/>
            <a:ext cx="11126209" cy="4461547"/>
          </a:xfrm>
        </p:spPr>
        <p:txBody>
          <a:bodyPr>
            <a:normAutofit fontScale="92500" lnSpcReduction="20000"/>
          </a:bodyPr>
          <a:lstStyle/>
          <a:p>
            <a:r>
              <a:rPr lang="es-ES" sz="2400" b="1" dirty="0">
                <a:latin typeface="TSTAR PRO" panose="02000806030000020004" pitchFamily="50" charset="0"/>
              </a:rPr>
              <a:t>Calidad de los datos</a:t>
            </a:r>
            <a:r>
              <a:rPr lang="es-ES" sz="2400" dirty="0">
                <a:latin typeface="TSTAR PRO" panose="02000806030000020004" pitchFamily="50" charset="0"/>
              </a:rPr>
              <a:t>:</a:t>
            </a:r>
          </a:p>
          <a:p>
            <a:endParaRPr lang="es-ES" sz="2400" dirty="0">
              <a:latin typeface="TSTAR PRO" panose="02000806030000020004" pitchFamily="50" charset="0"/>
            </a:endParaRPr>
          </a:p>
          <a:p>
            <a:pPr marL="342900" indent="-342900">
              <a:buFont typeface="Arial" panose="020B0604020202020204" pitchFamily="34" charset="0"/>
              <a:buChar char="•"/>
            </a:pPr>
            <a:r>
              <a:rPr lang="es-ES" sz="2400" dirty="0">
                <a:latin typeface="TSTAR PRO" panose="02000806030000020004" pitchFamily="50" charset="0"/>
              </a:rPr>
              <a:t>Forzar esquemas en la ingesta de datos o bien usar un estándar.</a:t>
            </a:r>
          </a:p>
          <a:p>
            <a:pPr marL="342900" indent="-342900">
              <a:buFont typeface="Arial" panose="020B0604020202020204" pitchFamily="34" charset="0"/>
              <a:buChar char="•"/>
            </a:pPr>
            <a:r>
              <a:rPr lang="es-ES" sz="2400" dirty="0">
                <a:latin typeface="TSTAR PRO" panose="02000806030000020004" pitchFamily="50" charset="0"/>
              </a:rPr>
              <a:t>En el mundo industrial muy importante (dependencia de sensorización).</a:t>
            </a:r>
          </a:p>
          <a:p>
            <a:pPr marL="342900" indent="-342900">
              <a:buFont typeface="Arial" panose="020B0604020202020204" pitchFamily="34" charset="0"/>
              <a:buChar char="•"/>
            </a:pPr>
            <a:r>
              <a:rPr lang="es-ES" sz="2400" dirty="0">
                <a:latin typeface="TSTAR PRO" panose="02000806030000020004" pitchFamily="50" charset="0"/>
              </a:rPr>
              <a:t>¿Cómo puedo detectar si una anomalía es de un sensor en vez del propio “</a:t>
            </a:r>
            <a:r>
              <a:rPr lang="es-ES" sz="2400" dirty="0" err="1">
                <a:latin typeface="TSTAR PRO" panose="02000806030000020004" pitchFamily="50" charset="0"/>
              </a:rPr>
              <a:t>asset</a:t>
            </a:r>
            <a:r>
              <a:rPr lang="es-ES" sz="2400" dirty="0">
                <a:latin typeface="TSTAR PRO" panose="02000806030000020004" pitchFamily="50" charset="0"/>
              </a:rPr>
              <a:t>”?</a:t>
            </a:r>
          </a:p>
          <a:p>
            <a:pPr marL="342900" indent="-342900">
              <a:buFont typeface="Arial" panose="020B0604020202020204" pitchFamily="34" charset="0"/>
              <a:buChar char="•"/>
            </a:pPr>
            <a:endParaRPr lang="es-ES" sz="2400" b="1" dirty="0">
              <a:latin typeface="TSTAR PRO" panose="02000806030000020004" pitchFamily="50" charset="0"/>
            </a:endParaRPr>
          </a:p>
          <a:p>
            <a:pPr marL="0" indent="0"/>
            <a:r>
              <a:rPr lang="es-ES" sz="2400" b="1" dirty="0">
                <a:latin typeface="TSTAR PRO" panose="02000806030000020004" pitchFamily="50" charset="0"/>
              </a:rPr>
              <a:t>El equipo: </a:t>
            </a:r>
          </a:p>
          <a:p>
            <a:pPr marL="0" indent="0"/>
            <a:endParaRPr lang="es-ES" sz="2400" b="1" dirty="0">
              <a:latin typeface="TSTAR PRO" panose="02000806030000020004" pitchFamily="50" charset="0"/>
            </a:endParaRPr>
          </a:p>
          <a:p>
            <a:pPr marL="342900" indent="-342900">
              <a:buFont typeface="Arial" panose="020B0604020202020204" pitchFamily="34" charset="0"/>
              <a:buChar char="•"/>
            </a:pPr>
            <a:r>
              <a:rPr lang="es-ES" sz="2400" dirty="0">
                <a:latin typeface="TSTAR PRO" panose="02000806030000020004" pitchFamily="50" charset="0"/>
              </a:rPr>
              <a:t>“</a:t>
            </a:r>
            <a:r>
              <a:rPr lang="en-US" sz="2400" i="1" dirty="0">
                <a:latin typeface="TSTAR PRO" panose="02000806030000020004" pitchFamily="50" charset="0"/>
              </a:rPr>
              <a:t>A common starting point is 2-3 data engineers for every data scientist</a:t>
            </a:r>
            <a:r>
              <a:rPr lang="en-US" sz="2400" dirty="0">
                <a:latin typeface="TSTAR PRO" panose="02000806030000020004" pitchFamily="50" charset="0"/>
              </a:rPr>
              <a:t>.” Jesse Anderson.</a:t>
            </a:r>
          </a:p>
          <a:p>
            <a:pPr marL="342900" indent="-342900">
              <a:buFont typeface="Arial" panose="020B0604020202020204" pitchFamily="34" charset="0"/>
              <a:buChar char="•"/>
            </a:pPr>
            <a:endParaRPr lang="en-US" sz="2400" dirty="0">
              <a:latin typeface="TSTAR PRO" panose="02000806030000020004" pitchFamily="50" charset="0"/>
            </a:endParaRPr>
          </a:p>
          <a:p>
            <a:pPr marL="342900" indent="-342900">
              <a:buFont typeface="Arial" panose="020B0604020202020204" pitchFamily="34" charset="0"/>
              <a:buChar char="•"/>
            </a:pPr>
            <a:r>
              <a:rPr lang="es-ES" sz="2400" dirty="0">
                <a:latin typeface="TSTAR PRO" panose="02000806030000020004" pitchFamily="50" charset="0"/>
              </a:rPr>
              <a:t>Fusión de aproximaciones basadas en Científico de datos + Experto del dominio.</a:t>
            </a:r>
          </a:p>
          <a:p>
            <a:pPr marL="0" indent="0"/>
            <a:endParaRPr lang="en-US" sz="2400" dirty="0">
              <a:latin typeface="TSTAR PRO" panose="02000806030000020004" pitchFamily="50" charset="0"/>
            </a:endParaRPr>
          </a:p>
          <a:p>
            <a:endParaRPr lang="es-ES" sz="2400" dirty="0"/>
          </a:p>
        </p:txBody>
      </p:sp>
      <p:pic>
        <p:nvPicPr>
          <p:cNvPr id="5" name="Picture 4">
            <a:extLst>
              <a:ext uri="{FF2B5EF4-FFF2-40B4-BE49-F238E27FC236}">
                <a16:creationId xmlns:a16="http://schemas.microsoft.com/office/drawing/2014/main" id="{18CD6F8B-C831-4D4D-B813-9C90A088B67E}"/>
              </a:ext>
            </a:extLst>
          </p:cNvPr>
          <p:cNvPicPr>
            <a:picLocks noChangeAspect="1"/>
          </p:cNvPicPr>
          <p:nvPr/>
        </p:nvPicPr>
        <p:blipFill>
          <a:blip r:embed="rId3"/>
          <a:stretch>
            <a:fillRect/>
          </a:stretch>
        </p:blipFill>
        <p:spPr>
          <a:xfrm>
            <a:off x="9660287" y="1919399"/>
            <a:ext cx="1332032" cy="709501"/>
          </a:xfrm>
          <a:prstGeom prst="rect">
            <a:avLst/>
          </a:prstGeom>
        </p:spPr>
      </p:pic>
    </p:spTree>
    <p:extLst>
      <p:ext uri="{BB962C8B-B14F-4D97-AF65-F5344CB8AC3E}">
        <p14:creationId xmlns:p14="http://schemas.microsoft.com/office/powerpoint/2010/main" val="263304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C1C9DFAB-EDFB-4C6A-BA86-A8D58EE855E4}"/>
              </a:ext>
            </a:extLst>
          </p:cNvPr>
          <p:cNvSpPr>
            <a:spLocks noGrp="1"/>
          </p:cNvSpPr>
          <p:nvPr>
            <p:ph type="title"/>
          </p:nvPr>
        </p:nvSpPr>
        <p:spPr/>
        <p:txBody>
          <a:bodyPr/>
          <a:lstStyle/>
          <a:p>
            <a:r>
              <a:rPr lang="es-ES" dirty="0"/>
              <a:t>Plataformas…. Digitales?</a:t>
            </a:r>
          </a:p>
        </p:txBody>
      </p:sp>
      <p:pic>
        <p:nvPicPr>
          <p:cNvPr id="4" name="Picture 12" descr=" 4">
            <a:extLst>
              <a:ext uri="{FF2B5EF4-FFF2-40B4-BE49-F238E27FC236}">
                <a16:creationId xmlns:a16="http://schemas.microsoft.com/office/drawing/2014/main" id="{0645A74B-D3C8-4791-8882-0AD8586F79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3040" y="4416163"/>
            <a:ext cx="388603" cy="6377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0" descr=" 6">
            <a:extLst>
              <a:ext uri="{FF2B5EF4-FFF2-40B4-BE49-F238E27FC236}">
                <a16:creationId xmlns:a16="http://schemas.microsoft.com/office/drawing/2014/main" id="{AD69811D-ADBF-46F7-A2E8-04149C113A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6855" y="5329942"/>
            <a:ext cx="626173" cy="6261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 7">
            <a:extLst>
              <a:ext uri="{FF2B5EF4-FFF2-40B4-BE49-F238E27FC236}">
                <a16:creationId xmlns:a16="http://schemas.microsoft.com/office/drawing/2014/main" id="{2D562132-D9DB-4565-BB45-98CD72C2968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6983" y="1767481"/>
            <a:ext cx="760719" cy="7607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2" descr=" 8">
            <a:extLst>
              <a:ext uri="{FF2B5EF4-FFF2-40B4-BE49-F238E27FC236}">
                <a16:creationId xmlns:a16="http://schemas.microsoft.com/office/drawing/2014/main" id="{1E4729F2-7BC2-4FBE-8735-64D7F8D2DE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37851" y="2727520"/>
            <a:ext cx="498982" cy="606838"/>
          </a:xfrm>
          <a:prstGeom prst="rect">
            <a:avLst/>
          </a:prstGeom>
          <a:noFill/>
          <a:extLst>
            <a:ext uri="{909E8E84-426E-40DD-AFC4-6F175D3DCCD1}">
              <a14:hiddenFill xmlns:a14="http://schemas.microsoft.com/office/drawing/2010/main">
                <a:solidFill>
                  <a:srgbClr val="FFFFFF"/>
                </a:solidFill>
              </a14:hiddenFill>
            </a:ext>
          </a:extLst>
        </p:spPr>
      </p:pic>
      <p:pic>
        <p:nvPicPr>
          <p:cNvPr id="9" name="69 Imagen" descr=" 9">
            <a:extLst>
              <a:ext uri="{FF2B5EF4-FFF2-40B4-BE49-F238E27FC236}">
                <a16:creationId xmlns:a16="http://schemas.microsoft.com/office/drawing/2014/main" id="{1485BA88-EC9A-45F6-A9FD-1829E261082F}"/>
              </a:ext>
            </a:extLst>
          </p:cNvPr>
          <p:cNvPicPr>
            <a:picLocks noChangeAspect="1"/>
          </p:cNvPicPr>
          <p:nvPr/>
        </p:nvPicPr>
        <p:blipFill>
          <a:blip r:embed="rId7" cstate="print"/>
          <a:srcRect t="14012"/>
          <a:stretch>
            <a:fillRect/>
          </a:stretch>
        </p:blipFill>
        <p:spPr>
          <a:xfrm>
            <a:off x="1591656" y="3674818"/>
            <a:ext cx="591372" cy="508506"/>
          </a:xfrm>
          <a:prstGeom prst="rect">
            <a:avLst/>
          </a:prstGeom>
        </p:spPr>
      </p:pic>
      <p:sp>
        <p:nvSpPr>
          <p:cNvPr id="46" name="Rectángulo 6" descr=" 46">
            <a:extLst>
              <a:ext uri="{FF2B5EF4-FFF2-40B4-BE49-F238E27FC236}">
                <a16:creationId xmlns:a16="http://schemas.microsoft.com/office/drawing/2014/main" id="{069DD420-ECBB-4F31-99EC-F455A393D429}"/>
              </a:ext>
            </a:extLst>
          </p:cNvPr>
          <p:cNvSpPr/>
          <p:nvPr/>
        </p:nvSpPr>
        <p:spPr>
          <a:xfrm>
            <a:off x="510651" y="5774314"/>
            <a:ext cx="639582"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3</a:t>
            </a:r>
          </a:p>
        </p:txBody>
      </p:sp>
      <p:pic>
        <p:nvPicPr>
          <p:cNvPr id="47" name="Picture 2" descr=" 47">
            <a:extLst>
              <a:ext uri="{FF2B5EF4-FFF2-40B4-BE49-F238E27FC236}">
                <a16:creationId xmlns:a16="http://schemas.microsoft.com/office/drawing/2014/main" id="{6313BE7F-7F94-4E94-8DAD-E12DC6A3B6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2984"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pic>
        <p:nvPicPr>
          <p:cNvPr id="32" name="Imagen 11" descr=" 32">
            <a:extLst>
              <a:ext uri="{FF2B5EF4-FFF2-40B4-BE49-F238E27FC236}">
                <a16:creationId xmlns:a16="http://schemas.microsoft.com/office/drawing/2014/main" id="{B5ED8989-0B79-4142-AAF9-4B55817FAB95}"/>
              </a:ext>
            </a:extLst>
          </p:cNvPr>
          <p:cNvPicPr>
            <a:picLocks noChangeAspect="1"/>
          </p:cNvPicPr>
          <p:nvPr/>
        </p:nvPicPr>
        <p:blipFill>
          <a:blip r:embed="rId9"/>
          <a:stretch>
            <a:fillRect/>
          </a:stretch>
        </p:blipFill>
        <p:spPr>
          <a:xfrm>
            <a:off x="8216781" y="6158234"/>
            <a:ext cx="900987" cy="545091"/>
          </a:xfrm>
          <a:prstGeom prst="rect">
            <a:avLst/>
          </a:prstGeom>
        </p:spPr>
      </p:pic>
    </p:spTree>
    <p:extLst>
      <p:ext uri="{BB962C8B-B14F-4D97-AF65-F5344CB8AC3E}">
        <p14:creationId xmlns:p14="http://schemas.microsoft.com/office/powerpoint/2010/main" val="29609031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EA7A9-4624-4327-A482-B96798933FB4}"/>
              </a:ext>
            </a:extLst>
          </p:cNvPr>
          <p:cNvSpPr>
            <a:spLocks noGrp="1"/>
          </p:cNvSpPr>
          <p:nvPr>
            <p:ph type="title"/>
          </p:nvPr>
        </p:nvSpPr>
        <p:spPr/>
        <p:txBody>
          <a:bodyPr/>
          <a:lstStyle/>
          <a:p>
            <a:r>
              <a:rPr lang="es-ES" dirty="0"/>
              <a:t>El mundo industrial</a:t>
            </a:r>
            <a:endParaRPr lang="en-US" dirty="0"/>
          </a:p>
        </p:txBody>
      </p:sp>
      <p:sp>
        <p:nvSpPr>
          <p:cNvPr id="5" name="2 Marcador de contenido">
            <a:extLst>
              <a:ext uri="{FF2B5EF4-FFF2-40B4-BE49-F238E27FC236}">
                <a16:creationId xmlns:a16="http://schemas.microsoft.com/office/drawing/2014/main" id="{54BFB2F4-C5BD-41BC-813B-521E24460CC8}"/>
              </a:ext>
            </a:extLst>
          </p:cNvPr>
          <p:cNvSpPr>
            <a:spLocks noGrp="1"/>
          </p:cNvSpPr>
          <p:nvPr>
            <p:ph idx="1"/>
          </p:nvPr>
        </p:nvSpPr>
        <p:spPr>
          <a:xfrm>
            <a:off x="609600" y="1569720"/>
            <a:ext cx="10972800" cy="4889108"/>
          </a:xfrm>
        </p:spPr>
        <p:txBody>
          <a:bodyPr>
            <a:normAutofit lnSpcReduction="10000"/>
          </a:bodyPr>
          <a:lstStyle/>
          <a:p>
            <a:pPr marL="0" indent="0"/>
            <a:r>
              <a:rPr lang="es-ES" sz="2400" b="1" dirty="0">
                <a:latin typeface="TSTAR PRO" panose="02000806030000020004" pitchFamily="50" charset="0"/>
              </a:rPr>
              <a:t>¿Cómo despliego?</a:t>
            </a:r>
          </a:p>
          <a:p>
            <a:pPr marL="0" indent="0"/>
            <a:endParaRPr lang="en-US" sz="2400" b="1" dirty="0">
              <a:latin typeface="TSTAR PRO" panose="02000806030000020004" pitchFamily="50" charset="0"/>
            </a:endParaRPr>
          </a:p>
          <a:p>
            <a:pPr marL="342900" indent="-342900">
              <a:buFont typeface="Arial" panose="020B0604020202020204" pitchFamily="34" charset="0"/>
              <a:buChar char="•"/>
            </a:pPr>
            <a:r>
              <a:rPr lang="es-ES" sz="2400" dirty="0">
                <a:latin typeface="TSTAR PRO" panose="02000806030000020004" pitchFamily="50" charset="0"/>
              </a:rPr>
              <a:t>Edge vs cloud. </a:t>
            </a:r>
          </a:p>
          <a:p>
            <a:pPr marL="342900" indent="-342900">
              <a:buFont typeface="Arial" panose="020B0604020202020204" pitchFamily="34" charset="0"/>
              <a:buChar char="•"/>
            </a:pPr>
            <a:endParaRPr lang="es-ES" sz="2400" dirty="0">
              <a:latin typeface="TSTAR PRO" panose="02000806030000020004" pitchFamily="50" charset="0"/>
            </a:endParaRPr>
          </a:p>
          <a:p>
            <a:pPr marL="342900" indent="-342900">
              <a:buFont typeface="Arial" panose="020B0604020202020204" pitchFamily="34" charset="0"/>
              <a:buChar char="•"/>
            </a:pPr>
            <a:endParaRPr lang="es-ES" sz="2400" dirty="0">
              <a:latin typeface="TSTAR PRO" panose="02000806030000020004" pitchFamily="50" charset="0"/>
            </a:endParaRPr>
          </a:p>
          <a:p>
            <a:pPr marL="342900" indent="-342900">
              <a:buFont typeface="Arial" panose="020B0604020202020204" pitchFamily="34" charset="0"/>
              <a:buChar char="•"/>
            </a:pPr>
            <a:r>
              <a:rPr lang="es-ES" sz="2400" dirty="0">
                <a:latin typeface="TSTAR PRO" panose="02000806030000020004" pitchFamily="50" charset="0"/>
              </a:rPr>
              <a:t>¿ Me deja el cliente recoger datos de su producción?</a:t>
            </a:r>
            <a:endParaRPr lang="es-ES" sz="1867" dirty="0">
              <a:latin typeface="TSTAR PRO" panose="02000806030000020004" pitchFamily="50" charset="0"/>
            </a:endParaRPr>
          </a:p>
          <a:p>
            <a:pPr marL="342900" indent="-342900">
              <a:buFont typeface="Arial" panose="020B0604020202020204" pitchFamily="34" charset="0"/>
              <a:buChar char="•"/>
            </a:pPr>
            <a:endParaRPr lang="es-ES" sz="2400" dirty="0"/>
          </a:p>
          <a:p>
            <a:pPr marL="342900" indent="-342900">
              <a:buFont typeface="Arial" panose="020B0604020202020204" pitchFamily="34" charset="0"/>
              <a:buChar char="•"/>
            </a:pPr>
            <a:endParaRPr lang="es-ES" sz="2400" dirty="0"/>
          </a:p>
          <a:p>
            <a:pPr marL="342900" indent="-342900">
              <a:buFont typeface="Arial" panose="020B0604020202020204" pitchFamily="34" charset="0"/>
              <a:buChar char="•"/>
            </a:pPr>
            <a:r>
              <a:rPr lang="es-ES" sz="2400" dirty="0">
                <a:latin typeface="TSTAR PRO" panose="02000806030000020004" pitchFamily="50" charset="0"/>
              </a:rPr>
              <a:t>¿Cuándo reentreno?</a:t>
            </a:r>
          </a:p>
          <a:p>
            <a:pPr marL="342900" indent="-342900">
              <a:buFont typeface="Arial" panose="020B0604020202020204" pitchFamily="34" charset="0"/>
              <a:buChar char="•"/>
            </a:pPr>
            <a:endParaRPr lang="es-ES" sz="2400" dirty="0">
              <a:latin typeface="TSTAR PRO" panose="02000806030000020004" pitchFamily="50" charset="0"/>
            </a:endParaRPr>
          </a:p>
          <a:p>
            <a:pPr marL="0" indent="0"/>
            <a:r>
              <a:rPr lang="es-ES" sz="2400" b="1" dirty="0">
                <a:latin typeface="TSTAR PRO" panose="02000806030000020004" pitchFamily="50" charset="0"/>
              </a:rPr>
              <a:t>Datos….</a:t>
            </a:r>
          </a:p>
          <a:p>
            <a:pPr marL="342900" indent="-342900">
              <a:buFont typeface="Arial" panose="020B0604020202020204" pitchFamily="34" charset="0"/>
              <a:buChar char="•"/>
            </a:pPr>
            <a:endParaRPr lang="es-ES" sz="2400" dirty="0"/>
          </a:p>
        </p:txBody>
      </p:sp>
    </p:spTree>
    <p:extLst>
      <p:ext uri="{BB962C8B-B14F-4D97-AF65-F5344CB8AC3E}">
        <p14:creationId xmlns:p14="http://schemas.microsoft.com/office/powerpoint/2010/main" val="17195902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E0ABE-E237-4C3F-8F86-C1B1F57A65B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5883AD3-A67A-4E93-8CBC-693992B4172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363385" y="1815995"/>
            <a:ext cx="9784675" cy="4272123"/>
          </a:xfrm>
          <a:prstGeom prst="rect">
            <a:avLst/>
          </a:prstGeom>
        </p:spPr>
      </p:pic>
      <p:sp>
        <p:nvSpPr>
          <p:cNvPr id="5" name="Oval 4">
            <a:extLst>
              <a:ext uri="{FF2B5EF4-FFF2-40B4-BE49-F238E27FC236}">
                <a16:creationId xmlns:a16="http://schemas.microsoft.com/office/drawing/2014/main" id="{74168F39-F41D-4F3C-8CA8-D40D447B0698}"/>
              </a:ext>
            </a:extLst>
          </p:cNvPr>
          <p:cNvSpPr/>
          <p:nvPr/>
        </p:nvSpPr>
        <p:spPr>
          <a:xfrm>
            <a:off x="5483522" y="1528428"/>
            <a:ext cx="1009272" cy="2120984"/>
          </a:xfrm>
          <a:prstGeom prst="ellipse">
            <a:avLst/>
          </a:prstGeom>
          <a:solidFill>
            <a:srgbClr val="CCFFFF">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703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C1C9DFAB-EDFB-4C6A-BA86-A8D58EE855E4}"/>
              </a:ext>
            </a:extLst>
          </p:cNvPr>
          <p:cNvSpPr>
            <a:spLocks noGrp="1"/>
          </p:cNvSpPr>
          <p:nvPr>
            <p:ph type="title"/>
          </p:nvPr>
        </p:nvSpPr>
        <p:spPr/>
        <p:txBody>
          <a:bodyPr/>
          <a:lstStyle/>
          <a:p>
            <a:r>
              <a:rPr lang="es-ES" dirty="0"/>
              <a:t>Plataformas…. Digitales?</a:t>
            </a:r>
          </a:p>
        </p:txBody>
      </p:sp>
      <p:pic>
        <p:nvPicPr>
          <p:cNvPr id="4" name="Picture 12" descr=" 4">
            <a:extLst>
              <a:ext uri="{FF2B5EF4-FFF2-40B4-BE49-F238E27FC236}">
                <a16:creationId xmlns:a16="http://schemas.microsoft.com/office/drawing/2014/main" id="{0645A74B-D3C8-4791-8882-0AD8586F79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3040" y="4416163"/>
            <a:ext cx="388603" cy="6377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0" descr=" 6">
            <a:extLst>
              <a:ext uri="{FF2B5EF4-FFF2-40B4-BE49-F238E27FC236}">
                <a16:creationId xmlns:a16="http://schemas.microsoft.com/office/drawing/2014/main" id="{AD69811D-ADBF-46F7-A2E8-04149C113A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6855" y="5329942"/>
            <a:ext cx="626173" cy="6261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 7">
            <a:extLst>
              <a:ext uri="{FF2B5EF4-FFF2-40B4-BE49-F238E27FC236}">
                <a16:creationId xmlns:a16="http://schemas.microsoft.com/office/drawing/2014/main" id="{2D562132-D9DB-4565-BB45-98CD72C296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6983" y="1767481"/>
            <a:ext cx="760719" cy="7607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2" descr=" 8">
            <a:extLst>
              <a:ext uri="{FF2B5EF4-FFF2-40B4-BE49-F238E27FC236}">
                <a16:creationId xmlns:a16="http://schemas.microsoft.com/office/drawing/2014/main" id="{1E4729F2-7BC2-4FBE-8735-64D7F8D2DE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37851" y="2727520"/>
            <a:ext cx="498982" cy="606838"/>
          </a:xfrm>
          <a:prstGeom prst="rect">
            <a:avLst/>
          </a:prstGeom>
          <a:noFill/>
          <a:extLst>
            <a:ext uri="{909E8E84-426E-40DD-AFC4-6F175D3DCCD1}">
              <a14:hiddenFill xmlns:a14="http://schemas.microsoft.com/office/drawing/2010/main">
                <a:solidFill>
                  <a:srgbClr val="FFFFFF"/>
                </a:solidFill>
              </a14:hiddenFill>
            </a:ext>
          </a:extLst>
        </p:spPr>
      </p:pic>
      <p:pic>
        <p:nvPicPr>
          <p:cNvPr id="9" name="69 Imagen" descr=" 9">
            <a:extLst>
              <a:ext uri="{FF2B5EF4-FFF2-40B4-BE49-F238E27FC236}">
                <a16:creationId xmlns:a16="http://schemas.microsoft.com/office/drawing/2014/main" id="{1485BA88-EC9A-45F6-A9FD-1829E261082F}"/>
              </a:ext>
            </a:extLst>
          </p:cNvPr>
          <p:cNvPicPr>
            <a:picLocks noChangeAspect="1"/>
          </p:cNvPicPr>
          <p:nvPr/>
        </p:nvPicPr>
        <p:blipFill>
          <a:blip r:embed="rId6" cstate="print"/>
          <a:srcRect t="14012"/>
          <a:stretch>
            <a:fillRect/>
          </a:stretch>
        </p:blipFill>
        <p:spPr>
          <a:xfrm>
            <a:off x="1591656" y="3674818"/>
            <a:ext cx="591372" cy="508506"/>
          </a:xfrm>
          <a:prstGeom prst="rect">
            <a:avLst/>
          </a:prstGeom>
        </p:spPr>
      </p:pic>
      <p:sp>
        <p:nvSpPr>
          <p:cNvPr id="13" name="Arrow: Right 12" descr=" 10">
            <a:extLst>
              <a:ext uri="{FF2B5EF4-FFF2-40B4-BE49-F238E27FC236}">
                <a16:creationId xmlns:a16="http://schemas.microsoft.com/office/drawing/2014/main" id="{614FC912-7368-425B-BD90-FB6DF2B1A8B7}"/>
              </a:ext>
            </a:extLst>
          </p:cNvPr>
          <p:cNvSpPr/>
          <p:nvPr/>
        </p:nvSpPr>
        <p:spPr>
          <a:xfrm>
            <a:off x="2743197" y="3569314"/>
            <a:ext cx="1721594" cy="606838"/>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extBox 13" descr=" 11">
            <a:extLst>
              <a:ext uri="{FF2B5EF4-FFF2-40B4-BE49-F238E27FC236}">
                <a16:creationId xmlns:a16="http://schemas.microsoft.com/office/drawing/2014/main" id="{6A7FFF65-7305-49E2-9187-71C1BCB70780}"/>
              </a:ext>
            </a:extLst>
          </p:cNvPr>
          <p:cNvSpPr txBox="1"/>
          <p:nvPr/>
        </p:nvSpPr>
        <p:spPr>
          <a:xfrm>
            <a:off x="3011210" y="3674818"/>
            <a:ext cx="1097280" cy="369332"/>
          </a:xfrm>
          <a:prstGeom prst="rect">
            <a:avLst/>
          </a:prstGeom>
          <a:noFill/>
        </p:spPr>
        <p:txBody>
          <a:bodyPr wrap="square" rtlCol="0">
            <a:spAutoFit/>
          </a:bodyPr>
          <a:lstStyle/>
          <a:p>
            <a:r>
              <a:rPr lang="es-ES" dirty="0"/>
              <a:t>Eventos</a:t>
            </a:r>
          </a:p>
        </p:txBody>
      </p:sp>
      <p:cxnSp>
        <p:nvCxnSpPr>
          <p:cNvPr id="12" name="Straight Connector 11" descr=" 33">
            <a:extLst>
              <a:ext uri="{FF2B5EF4-FFF2-40B4-BE49-F238E27FC236}">
                <a16:creationId xmlns:a16="http://schemas.microsoft.com/office/drawing/2014/main" id="{CBAC0089-8AEF-485A-B52B-D964ED54956C}"/>
              </a:ext>
            </a:extLst>
          </p:cNvPr>
          <p:cNvCxnSpPr/>
          <p:nvPr/>
        </p:nvCxnSpPr>
        <p:spPr>
          <a:xfrm>
            <a:off x="4543088" y="882869"/>
            <a:ext cx="0" cy="5770179"/>
          </a:xfrm>
          <a:prstGeom prst="line">
            <a:avLst/>
          </a:prstGeom>
          <a:ln>
            <a:solidFill>
              <a:srgbClr val="00C8B4"/>
            </a:solidFill>
            <a:prstDash val="dashDot"/>
          </a:ln>
        </p:spPr>
        <p:style>
          <a:lnRef idx="1">
            <a:schemeClr val="accent1"/>
          </a:lnRef>
          <a:fillRef idx="0">
            <a:schemeClr val="accent1"/>
          </a:fillRef>
          <a:effectRef idx="0">
            <a:schemeClr val="accent1"/>
          </a:effectRef>
          <a:fontRef idx="minor">
            <a:schemeClr val="tx1"/>
          </a:fontRef>
        </p:style>
      </p:cxnSp>
      <p:pic>
        <p:nvPicPr>
          <p:cNvPr id="15" name="Picture 2" descr=" 35">
            <a:extLst>
              <a:ext uri="{FF2B5EF4-FFF2-40B4-BE49-F238E27FC236}">
                <a16:creationId xmlns:a16="http://schemas.microsoft.com/office/drawing/2014/main" id="{036CFA29-136E-47D8-8738-634E47EB697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21386" y="863950"/>
            <a:ext cx="624006" cy="3733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 37">
            <a:extLst>
              <a:ext uri="{FF2B5EF4-FFF2-40B4-BE49-F238E27FC236}">
                <a16:creationId xmlns:a16="http://schemas.microsoft.com/office/drawing/2014/main" id="{67B67FA7-63B4-4F1A-960B-03B55AF75B39}"/>
              </a:ext>
            </a:extLst>
          </p:cNvPr>
          <p:cNvPicPr>
            <a:picLocks noChangeAspect="1"/>
          </p:cNvPicPr>
          <p:nvPr/>
        </p:nvPicPr>
        <p:blipFill>
          <a:blip r:embed="rId8"/>
          <a:stretch>
            <a:fillRect/>
          </a:stretch>
        </p:blipFill>
        <p:spPr>
          <a:xfrm>
            <a:off x="4543088" y="1349225"/>
            <a:ext cx="728622" cy="437489"/>
          </a:xfrm>
          <a:prstGeom prst="rect">
            <a:avLst/>
          </a:prstGeom>
        </p:spPr>
      </p:pic>
      <p:pic>
        <p:nvPicPr>
          <p:cNvPr id="11" name="Picture 10" descr=" 39">
            <a:extLst>
              <a:ext uri="{FF2B5EF4-FFF2-40B4-BE49-F238E27FC236}">
                <a16:creationId xmlns:a16="http://schemas.microsoft.com/office/drawing/2014/main" id="{593C61B8-70AD-4740-866A-1F041B525FF9}"/>
              </a:ext>
            </a:extLst>
          </p:cNvPr>
          <p:cNvPicPr>
            <a:picLocks noChangeAspect="1"/>
          </p:cNvPicPr>
          <p:nvPr/>
        </p:nvPicPr>
        <p:blipFill>
          <a:blip r:embed="rId9"/>
          <a:stretch>
            <a:fillRect/>
          </a:stretch>
        </p:blipFill>
        <p:spPr>
          <a:xfrm>
            <a:off x="4607289" y="1898626"/>
            <a:ext cx="652200" cy="366304"/>
          </a:xfrm>
          <a:prstGeom prst="rect">
            <a:avLst/>
          </a:prstGeom>
        </p:spPr>
      </p:pic>
      <p:sp>
        <p:nvSpPr>
          <p:cNvPr id="46" name="Rectángulo 6" descr=" 46">
            <a:extLst>
              <a:ext uri="{FF2B5EF4-FFF2-40B4-BE49-F238E27FC236}">
                <a16:creationId xmlns:a16="http://schemas.microsoft.com/office/drawing/2014/main" id="{069DD420-ECBB-4F31-99EC-F455A393D429}"/>
              </a:ext>
            </a:extLst>
          </p:cNvPr>
          <p:cNvSpPr/>
          <p:nvPr/>
        </p:nvSpPr>
        <p:spPr>
          <a:xfrm>
            <a:off x="510651" y="5774314"/>
            <a:ext cx="639582"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3</a:t>
            </a:r>
          </a:p>
        </p:txBody>
      </p:sp>
      <p:pic>
        <p:nvPicPr>
          <p:cNvPr id="47" name="Picture 2" descr=" 47">
            <a:extLst>
              <a:ext uri="{FF2B5EF4-FFF2-40B4-BE49-F238E27FC236}">
                <a16:creationId xmlns:a16="http://schemas.microsoft.com/office/drawing/2014/main" id="{6313BE7F-7F94-4E94-8DAD-E12DC6A3B65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2984"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pic>
        <p:nvPicPr>
          <p:cNvPr id="32" name="Imagen 11" descr=" 32">
            <a:extLst>
              <a:ext uri="{FF2B5EF4-FFF2-40B4-BE49-F238E27FC236}">
                <a16:creationId xmlns:a16="http://schemas.microsoft.com/office/drawing/2014/main" id="{B5ED8989-0B79-4142-AAF9-4B55817FAB95}"/>
              </a:ext>
            </a:extLst>
          </p:cNvPr>
          <p:cNvPicPr>
            <a:picLocks noChangeAspect="1"/>
          </p:cNvPicPr>
          <p:nvPr/>
        </p:nvPicPr>
        <p:blipFill>
          <a:blip r:embed="rId11"/>
          <a:stretch>
            <a:fillRect/>
          </a:stretch>
        </p:blipFill>
        <p:spPr>
          <a:xfrm>
            <a:off x="8216781" y="6158234"/>
            <a:ext cx="900987" cy="545091"/>
          </a:xfrm>
          <a:prstGeom prst="rect">
            <a:avLst/>
          </a:prstGeom>
        </p:spPr>
      </p:pic>
    </p:spTree>
    <p:extLst>
      <p:ext uri="{BB962C8B-B14F-4D97-AF65-F5344CB8AC3E}">
        <p14:creationId xmlns:p14="http://schemas.microsoft.com/office/powerpoint/2010/main" val="15096463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C1C9DFAB-EDFB-4C6A-BA86-A8D58EE855E4}"/>
              </a:ext>
            </a:extLst>
          </p:cNvPr>
          <p:cNvSpPr>
            <a:spLocks noGrp="1"/>
          </p:cNvSpPr>
          <p:nvPr>
            <p:ph type="title"/>
          </p:nvPr>
        </p:nvSpPr>
        <p:spPr/>
        <p:txBody>
          <a:bodyPr/>
          <a:lstStyle/>
          <a:p>
            <a:r>
              <a:rPr lang="es-ES" dirty="0"/>
              <a:t>Plataformas…. Digitales?</a:t>
            </a:r>
          </a:p>
        </p:txBody>
      </p:sp>
      <p:pic>
        <p:nvPicPr>
          <p:cNvPr id="4" name="Picture 12" descr=" 4">
            <a:extLst>
              <a:ext uri="{FF2B5EF4-FFF2-40B4-BE49-F238E27FC236}">
                <a16:creationId xmlns:a16="http://schemas.microsoft.com/office/drawing/2014/main" id="{0645A74B-D3C8-4791-8882-0AD8586F79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3040" y="4416163"/>
            <a:ext cx="388603" cy="6377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0" descr=" 6">
            <a:extLst>
              <a:ext uri="{FF2B5EF4-FFF2-40B4-BE49-F238E27FC236}">
                <a16:creationId xmlns:a16="http://schemas.microsoft.com/office/drawing/2014/main" id="{AD69811D-ADBF-46F7-A2E8-04149C113A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6855" y="5329942"/>
            <a:ext cx="626173" cy="6261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 7">
            <a:extLst>
              <a:ext uri="{FF2B5EF4-FFF2-40B4-BE49-F238E27FC236}">
                <a16:creationId xmlns:a16="http://schemas.microsoft.com/office/drawing/2014/main" id="{2D562132-D9DB-4565-BB45-98CD72C296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6983" y="1767481"/>
            <a:ext cx="760719" cy="7607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2" descr=" 8">
            <a:extLst>
              <a:ext uri="{FF2B5EF4-FFF2-40B4-BE49-F238E27FC236}">
                <a16:creationId xmlns:a16="http://schemas.microsoft.com/office/drawing/2014/main" id="{1E4729F2-7BC2-4FBE-8735-64D7F8D2DE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37851" y="2727520"/>
            <a:ext cx="498982" cy="606838"/>
          </a:xfrm>
          <a:prstGeom prst="rect">
            <a:avLst/>
          </a:prstGeom>
          <a:noFill/>
          <a:extLst>
            <a:ext uri="{909E8E84-426E-40DD-AFC4-6F175D3DCCD1}">
              <a14:hiddenFill xmlns:a14="http://schemas.microsoft.com/office/drawing/2010/main">
                <a:solidFill>
                  <a:srgbClr val="FFFFFF"/>
                </a:solidFill>
              </a14:hiddenFill>
            </a:ext>
          </a:extLst>
        </p:spPr>
      </p:pic>
      <p:pic>
        <p:nvPicPr>
          <p:cNvPr id="9" name="69 Imagen" descr=" 9">
            <a:extLst>
              <a:ext uri="{FF2B5EF4-FFF2-40B4-BE49-F238E27FC236}">
                <a16:creationId xmlns:a16="http://schemas.microsoft.com/office/drawing/2014/main" id="{1485BA88-EC9A-45F6-A9FD-1829E261082F}"/>
              </a:ext>
            </a:extLst>
          </p:cNvPr>
          <p:cNvPicPr>
            <a:picLocks noChangeAspect="1"/>
          </p:cNvPicPr>
          <p:nvPr/>
        </p:nvPicPr>
        <p:blipFill>
          <a:blip r:embed="rId6" cstate="print"/>
          <a:srcRect t="14012"/>
          <a:stretch>
            <a:fillRect/>
          </a:stretch>
        </p:blipFill>
        <p:spPr>
          <a:xfrm>
            <a:off x="1591656" y="3674818"/>
            <a:ext cx="591372" cy="508506"/>
          </a:xfrm>
          <a:prstGeom prst="rect">
            <a:avLst/>
          </a:prstGeom>
        </p:spPr>
      </p:pic>
      <p:sp>
        <p:nvSpPr>
          <p:cNvPr id="13" name="Arrow: Right 12" descr=" 10">
            <a:extLst>
              <a:ext uri="{FF2B5EF4-FFF2-40B4-BE49-F238E27FC236}">
                <a16:creationId xmlns:a16="http://schemas.microsoft.com/office/drawing/2014/main" id="{614FC912-7368-425B-BD90-FB6DF2B1A8B7}"/>
              </a:ext>
            </a:extLst>
          </p:cNvPr>
          <p:cNvSpPr/>
          <p:nvPr/>
        </p:nvSpPr>
        <p:spPr>
          <a:xfrm>
            <a:off x="2743197" y="3569314"/>
            <a:ext cx="1721594" cy="606838"/>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extBox 13" descr=" 11">
            <a:extLst>
              <a:ext uri="{FF2B5EF4-FFF2-40B4-BE49-F238E27FC236}">
                <a16:creationId xmlns:a16="http://schemas.microsoft.com/office/drawing/2014/main" id="{6A7FFF65-7305-49E2-9187-71C1BCB70780}"/>
              </a:ext>
            </a:extLst>
          </p:cNvPr>
          <p:cNvSpPr txBox="1"/>
          <p:nvPr/>
        </p:nvSpPr>
        <p:spPr>
          <a:xfrm>
            <a:off x="3011210" y="3674818"/>
            <a:ext cx="1097280" cy="369332"/>
          </a:xfrm>
          <a:prstGeom prst="rect">
            <a:avLst/>
          </a:prstGeom>
          <a:noFill/>
        </p:spPr>
        <p:txBody>
          <a:bodyPr wrap="square" rtlCol="0">
            <a:spAutoFit/>
          </a:bodyPr>
          <a:lstStyle/>
          <a:p>
            <a:r>
              <a:rPr lang="es-ES" dirty="0"/>
              <a:t>Eventos</a:t>
            </a:r>
          </a:p>
        </p:txBody>
      </p:sp>
      <p:pic>
        <p:nvPicPr>
          <p:cNvPr id="19" name="image21.png" descr=" 14">
            <a:extLst>
              <a:ext uri="{FF2B5EF4-FFF2-40B4-BE49-F238E27FC236}">
                <a16:creationId xmlns:a16="http://schemas.microsoft.com/office/drawing/2014/main" id="{114DFB06-4CA7-466F-B47C-5E36FD4CB8D7}"/>
              </a:ext>
            </a:extLst>
          </p:cNvPr>
          <p:cNvPicPr/>
          <p:nvPr/>
        </p:nvPicPr>
        <p:blipFill>
          <a:blip r:embed="rId7" cstate="print">
            <a:extLst/>
          </a:blip>
          <a:stretch>
            <a:fillRect/>
          </a:stretch>
        </p:blipFill>
        <p:spPr>
          <a:xfrm>
            <a:off x="4543088" y="3334358"/>
            <a:ext cx="1847704" cy="1055831"/>
          </a:xfrm>
          <a:prstGeom prst="rect">
            <a:avLst/>
          </a:prstGeom>
          <a:ln w="12700">
            <a:miter lim="400000"/>
          </a:ln>
        </p:spPr>
      </p:pic>
      <p:sp>
        <p:nvSpPr>
          <p:cNvPr id="18" name="TextBox 17" descr=" 15">
            <a:extLst>
              <a:ext uri="{FF2B5EF4-FFF2-40B4-BE49-F238E27FC236}">
                <a16:creationId xmlns:a16="http://schemas.microsoft.com/office/drawing/2014/main" id="{F10E01E0-BA64-428A-B850-2510864E87E6}"/>
              </a:ext>
            </a:extLst>
          </p:cNvPr>
          <p:cNvSpPr txBox="1"/>
          <p:nvPr/>
        </p:nvSpPr>
        <p:spPr>
          <a:xfrm>
            <a:off x="4851033" y="4730704"/>
            <a:ext cx="1231814" cy="646331"/>
          </a:xfrm>
          <a:prstGeom prst="rect">
            <a:avLst/>
          </a:prstGeom>
          <a:noFill/>
          <a:ln>
            <a:solidFill>
              <a:srgbClr val="00C8B4"/>
            </a:solidFill>
            <a:prstDash val="dash"/>
          </a:ln>
        </p:spPr>
        <p:txBody>
          <a:bodyPr wrap="square" rtlCol="0">
            <a:spAutoFit/>
          </a:bodyPr>
          <a:lstStyle/>
          <a:p>
            <a:pPr algn="ctr"/>
            <a:r>
              <a:rPr lang="es-ES" dirty="0"/>
              <a:t>Sistema de mensajería</a:t>
            </a:r>
          </a:p>
        </p:txBody>
      </p:sp>
      <p:cxnSp>
        <p:nvCxnSpPr>
          <p:cNvPr id="17" name="Straight Arrow Connector 16" descr=" 17">
            <a:extLst>
              <a:ext uri="{FF2B5EF4-FFF2-40B4-BE49-F238E27FC236}">
                <a16:creationId xmlns:a16="http://schemas.microsoft.com/office/drawing/2014/main" id="{4A3B3DBD-F890-44B4-9A59-5E33883B7928}"/>
              </a:ext>
            </a:extLst>
          </p:cNvPr>
          <p:cNvCxnSpPr/>
          <p:nvPr/>
        </p:nvCxnSpPr>
        <p:spPr>
          <a:xfrm flipV="1">
            <a:off x="5466940" y="4390189"/>
            <a:ext cx="0" cy="340515"/>
          </a:xfrm>
          <a:prstGeom prst="straightConnector1">
            <a:avLst/>
          </a:prstGeom>
          <a:ln>
            <a:solidFill>
              <a:srgbClr val="00C8B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descr=" 33">
            <a:extLst>
              <a:ext uri="{FF2B5EF4-FFF2-40B4-BE49-F238E27FC236}">
                <a16:creationId xmlns:a16="http://schemas.microsoft.com/office/drawing/2014/main" id="{CBAC0089-8AEF-485A-B52B-D964ED54956C}"/>
              </a:ext>
            </a:extLst>
          </p:cNvPr>
          <p:cNvCxnSpPr/>
          <p:nvPr/>
        </p:nvCxnSpPr>
        <p:spPr>
          <a:xfrm>
            <a:off x="4543088" y="882869"/>
            <a:ext cx="0" cy="5770179"/>
          </a:xfrm>
          <a:prstGeom prst="line">
            <a:avLst/>
          </a:prstGeom>
          <a:ln>
            <a:solidFill>
              <a:srgbClr val="00C8B4"/>
            </a:solidFill>
            <a:prstDash val="dashDot"/>
          </a:ln>
        </p:spPr>
        <p:style>
          <a:lnRef idx="1">
            <a:schemeClr val="accent1"/>
          </a:lnRef>
          <a:fillRef idx="0">
            <a:schemeClr val="accent1"/>
          </a:fillRef>
          <a:effectRef idx="0">
            <a:schemeClr val="accent1"/>
          </a:effectRef>
          <a:fontRef idx="minor">
            <a:schemeClr val="tx1"/>
          </a:fontRef>
        </p:style>
      </p:cxnSp>
      <p:pic>
        <p:nvPicPr>
          <p:cNvPr id="15" name="Picture 2" descr=" 35">
            <a:extLst>
              <a:ext uri="{FF2B5EF4-FFF2-40B4-BE49-F238E27FC236}">
                <a16:creationId xmlns:a16="http://schemas.microsoft.com/office/drawing/2014/main" id="{036CFA29-136E-47D8-8738-634E47EB697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21386" y="863950"/>
            <a:ext cx="624006" cy="3733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 37">
            <a:extLst>
              <a:ext uri="{FF2B5EF4-FFF2-40B4-BE49-F238E27FC236}">
                <a16:creationId xmlns:a16="http://schemas.microsoft.com/office/drawing/2014/main" id="{67B67FA7-63B4-4F1A-960B-03B55AF75B39}"/>
              </a:ext>
            </a:extLst>
          </p:cNvPr>
          <p:cNvPicPr>
            <a:picLocks noChangeAspect="1"/>
          </p:cNvPicPr>
          <p:nvPr/>
        </p:nvPicPr>
        <p:blipFill>
          <a:blip r:embed="rId9"/>
          <a:stretch>
            <a:fillRect/>
          </a:stretch>
        </p:blipFill>
        <p:spPr>
          <a:xfrm>
            <a:off x="4543088" y="1349225"/>
            <a:ext cx="728622" cy="437489"/>
          </a:xfrm>
          <a:prstGeom prst="rect">
            <a:avLst/>
          </a:prstGeom>
        </p:spPr>
      </p:pic>
      <p:pic>
        <p:nvPicPr>
          <p:cNvPr id="11" name="Picture 10" descr=" 39">
            <a:extLst>
              <a:ext uri="{FF2B5EF4-FFF2-40B4-BE49-F238E27FC236}">
                <a16:creationId xmlns:a16="http://schemas.microsoft.com/office/drawing/2014/main" id="{593C61B8-70AD-4740-866A-1F041B525FF9}"/>
              </a:ext>
            </a:extLst>
          </p:cNvPr>
          <p:cNvPicPr>
            <a:picLocks noChangeAspect="1"/>
          </p:cNvPicPr>
          <p:nvPr/>
        </p:nvPicPr>
        <p:blipFill>
          <a:blip r:embed="rId10"/>
          <a:stretch>
            <a:fillRect/>
          </a:stretch>
        </p:blipFill>
        <p:spPr>
          <a:xfrm>
            <a:off x="4607289" y="1898626"/>
            <a:ext cx="652200" cy="366304"/>
          </a:xfrm>
          <a:prstGeom prst="rect">
            <a:avLst/>
          </a:prstGeom>
        </p:spPr>
      </p:pic>
      <p:sp>
        <p:nvSpPr>
          <p:cNvPr id="46" name="Rectángulo 6" descr=" 46">
            <a:extLst>
              <a:ext uri="{FF2B5EF4-FFF2-40B4-BE49-F238E27FC236}">
                <a16:creationId xmlns:a16="http://schemas.microsoft.com/office/drawing/2014/main" id="{069DD420-ECBB-4F31-99EC-F455A393D429}"/>
              </a:ext>
            </a:extLst>
          </p:cNvPr>
          <p:cNvSpPr/>
          <p:nvPr/>
        </p:nvSpPr>
        <p:spPr>
          <a:xfrm>
            <a:off x="510651" y="5774314"/>
            <a:ext cx="639582"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3</a:t>
            </a:r>
          </a:p>
        </p:txBody>
      </p:sp>
      <p:pic>
        <p:nvPicPr>
          <p:cNvPr id="47" name="Picture 2" descr=" 47">
            <a:extLst>
              <a:ext uri="{FF2B5EF4-FFF2-40B4-BE49-F238E27FC236}">
                <a16:creationId xmlns:a16="http://schemas.microsoft.com/office/drawing/2014/main" id="{6313BE7F-7F94-4E94-8DAD-E12DC6A3B65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2984"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pic>
        <p:nvPicPr>
          <p:cNvPr id="32" name="Imagen 11" descr=" 32">
            <a:extLst>
              <a:ext uri="{FF2B5EF4-FFF2-40B4-BE49-F238E27FC236}">
                <a16:creationId xmlns:a16="http://schemas.microsoft.com/office/drawing/2014/main" id="{B5ED8989-0B79-4142-AAF9-4B55817FAB95}"/>
              </a:ext>
            </a:extLst>
          </p:cNvPr>
          <p:cNvPicPr>
            <a:picLocks noChangeAspect="1"/>
          </p:cNvPicPr>
          <p:nvPr/>
        </p:nvPicPr>
        <p:blipFill>
          <a:blip r:embed="rId12"/>
          <a:stretch>
            <a:fillRect/>
          </a:stretch>
        </p:blipFill>
        <p:spPr>
          <a:xfrm>
            <a:off x="8216781" y="6158234"/>
            <a:ext cx="900987" cy="545091"/>
          </a:xfrm>
          <a:prstGeom prst="rect">
            <a:avLst/>
          </a:prstGeom>
        </p:spPr>
      </p:pic>
    </p:spTree>
    <p:extLst>
      <p:ext uri="{BB962C8B-B14F-4D97-AF65-F5344CB8AC3E}">
        <p14:creationId xmlns:p14="http://schemas.microsoft.com/office/powerpoint/2010/main" val="10381215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C1C9DFAB-EDFB-4C6A-BA86-A8D58EE855E4}"/>
              </a:ext>
            </a:extLst>
          </p:cNvPr>
          <p:cNvSpPr>
            <a:spLocks noGrp="1"/>
          </p:cNvSpPr>
          <p:nvPr>
            <p:ph type="title"/>
          </p:nvPr>
        </p:nvSpPr>
        <p:spPr/>
        <p:txBody>
          <a:bodyPr/>
          <a:lstStyle/>
          <a:p>
            <a:r>
              <a:rPr lang="es-ES" dirty="0"/>
              <a:t>Plataformas…. Digitales?</a:t>
            </a:r>
          </a:p>
        </p:txBody>
      </p:sp>
      <p:pic>
        <p:nvPicPr>
          <p:cNvPr id="4" name="Picture 12" descr=" 4">
            <a:extLst>
              <a:ext uri="{FF2B5EF4-FFF2-40B4-BE49-F238E27FC236}">
                <a16:creationId xmlns:a16="http://schemas.microsoft.com/office/drawing/2014/main" id="{0645A74B-D3C8-4791-8882-0AD8586F79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3040" y="4416163"/>
            <a:ext cx="388603" cy="6377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0" descr=" 6">
            <a:extLst>
              <a:ext uri="{FF2B5EF4-FFF2-40B4-BE49-F238E27FC236}">
                <a16:creationId xmlns:a16="http://schemas.microsoft.com/office/drawing/2014/main" id="{AD69811D-ADBF-46F7-A2E8-04149C113A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6855" y="5329942"/>
            <a:ext cx="626173" cy="6261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 7">
            <a:extLst>
              <a:ext uri="{FF2B5EF4-FFF2-40B4-BE49-F238E27FC236}">
                <a16:creationId xmlns:a16="http://schemas.microsoft.com/office/drawing/2014/main" id="{2D562132-D9DB-4565-BB45-98CD72C296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6983" y="1767481"/>
            <a:ext cx="760719" cy="7607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2" descr=" 8">
            <a:extLst>
              <a:ext uri="{FF2B5EF4-FFF2-40B4-BE49-F238E27FC236}">
                <a16:creationId xmlns:a16="http://schemas.microsoft.com/office/drawing/2014/main" id="{1E4729F2-7BC2-4FBE-8735-64D7F8D2DE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37851" y="2727520"/>
            <a:ext cx="498982" cy="606838"/>
          </a:xfrm>
          <a:prstGeom prst="rect">
            <a:avLst/>
          </a:prstGeom>
          <a:noFill/>
          <a:extLst>
            <a:ext uri="{909E8E84-426E-40DD-AFC4-6F175D3DCCD1}">
              <a14:hiddenFill xmlns:a14="http://schemas.microsoft.com/office/drawing/2010/main">
                <a:solidFill>
                  <a:srgbClr val="FFFFFF"/>
                </a:solidFill>
              </a14:hiddenFill>
            </a:ext>
          </a:extLst>
        </p:spPr>
      </p:pic>
      <p:pic>
        <p:nvPicPr>
          <p:cNvPr id="9" name="69 Imagen" descr=" 9">
            <a:extLst>
              <a:ext uri="{FF2B5EF4-FFF2-40B4-BE49-F238E27FC236}">
                <a16:creationId xmlns:a16="http://schemas.microsoft.com/office/drawing/2014/main" id="{1485BA88-EC9A-45F6-A9FD-1829E261082F}"/>
              </a:ext>
            </a:extLst>
          </p:cNvPr>
          <p:cNvPicPr>
            <a:picLocks noChangeAspect="1"/>
          </p:cNvPicPr>
          <p:nvPr/>
        </p:nvPicPr>
        <p:blipFill>
          <a:blip r:embed="rId6" cstate="print"/>
          <a:srcRect t="14012"/>
          <a:stretch>
            <a:fillRect/>
          </a:stretch>
        </p:blipFill>
        <p:spPr>
          <a:xfrm>
            <a:off x="1591656" y="3674818"/>
            <a:ext cx="591372" cy="508506"/>
          </a:xfrm>
          <a:prstGeom prst="rect">
            <a:avLst/>
          </a:prstGeom>
        </p:spPr>
      </p:pic>
      <p:sp>
        <p:nvSpPr>
          <p:cNvPr id="13" name="Arrow: Right 12" descr=" 10">
            <a:extLst>
              <a:ext uri="{FF2B5EF4-FFF2-40B4-BE49-F238E27FC236}">
                <a16:creationId xmlns:a16="http://schemas.microsoft.com/office/drawing/2014/main" id="{614FC912-7368-425B-BD90-FB6DF2B1A8B7}"/>
              </a:ext>
            </a:extLst>
          </p:cNvPr>
          <p:cNvSpPr/>
          <p:nvPr/>
        </p:nvSpPr>
        <p:spPr>
          <a:xfrm>
            <a:off x="2743197" y="3569314"/>
            <a:ext cx="1721594" cy="606838"/>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extBox 13" descr=" 11">
            <a:extLst>
              <a:ext uri="{FF2B5EF4-FFF2-40B4-BE49-F238E27FC236}">
                <a16:creationId xmlns:a16="http://schemas.microsoft.com/office/drawing/2014/main" id="{6A7FFF65-7305-49E2-9187-71C1BCB70780}"/>
              </a:ext>
            </a:extLst>
          </p:cNvPr>
          <p:cNvSpPr txBox="1"/>
          <p:nvPr/>
        </p:nvSpPr>
        <p:spPr>
          <a:xfrm>
            <a:off x="3011210" y="3674818"/>
            <a:ext cx="1097280" cy="369332"/>
          </a:xfrm>
          <a:prstGeom prst="rect">
            <a:avLst/>
          </a:prstGeom>
          <a:noFill/>
        </p:spPr>
        <p:txBody>
          <a:bodyPr wrap="square" rtlCol="0">
            <a:spAutoFit/>
          </a:bodyPr>
          <a:lstStyle/>
          <a:p>
            <a:r>
              <a:rPr lang="es-ES" dirty="0"/>
              <a:t>Eventos</a:t>
            </a:r>
          </a:p>
        </p:txBody>
      </p:sp>
      <p:pic>
        <p:nvPicPr>
          <p:cNvPr id="19" name="image21.png" descr=" 14">
            <a:extLst>
              <a:ext uri="{FF2B5EF4-FFF2-40B4-BE49-F238E27FC236}">
                <a16:creationId xmlns:a16="http://schemas.microsoft.com/office/drawing/2014/main" id="{114DFB06-4CA7-466F-B47C-5E36FD4CB8D7}"/>
              </a:ext>
            </a:extLst>
          </p:cNvPr>
          <p:cNvPicPr/>
          <p:nvPr/>
        </p:nvPicPr>
        <p:blipFill>
          <a:blip r:embed="rId7" cstate="print">
            <a:extLst/>
          </a:blip>
          <a:stretch>
            <a:fillRect/>
          </a:stretch>
        </p:blipFill>
        <p:spPr>
          <a:xfrm>
            <a:off x="4543088" y="3334358"/>
            <a:ext cx="1847704" cy="1055831"/>
          </a:xfrm>
          <a:prstGeom prst="rect">
            <a:avLst/>
          </a:prstGeom>
          <a:ln w="12700">
            <a:miter lim="400000"/>
          </a:ln>
        </p:spPr>
      </p:pic>
      <p:sp>
        <p:nvSpPr>
          <p:cNvPr id="18" name="TextBox 17" descr=" 15">
            <a:extLst>
              <a:ext uri="{FF2B5EF4-FFF2-40B4-BE49-F238E27FC236}">
                <a16:creationId xmlns:a16="http://schemas.microsoft.com/office/drawing/2014/main" id="{F10E01E0-BA64-428A-B850-2510864E87E6}"/>
              </a:ext>
            </a:extLst>
          </p:cNvPr>
          <p:cNvSpPr txBox="1"/>
          <p:nvPr/>
        </p:nvSpPr>
        <p:spPr>
          <a:xfrm>
            <a:off x="4851033" y="4730704"/>
            <a:ext cx="1231814" cy="646331"/>
          </a:xfrm>
          <a:prstGeom prst="rect">
            <a:avLst/>
          </a:prstGeom>
          <a:noFill/>
          <a:ln>
            <a:solidFill>
              <a:srgbClr val="00C8B4"/>
            </a:solidFill>
            <a:prstDash val="dash"/>
          </a:ln>
        </p:spPr>
        <p:txBody>
          <a:bodyPr wrap="square" rtlCol="0">
            <a:spAutoFit/>
          </a:bodyPr>
          <a:lstStyle/>
          <a:p>
            <a:pPr algn="ctr"/>
            <a:r>
              <a:rPr lang="es-ES" dirty="0"/>
              <a:t>Sistema de mensajería</a:t>
            </a:r>
          </a:p>
        </p:txBody>
      </p:sp>
      <p:cxnSp>
        <p:nvCxnSpPr>
          <p:cNvPr id="17" name="Straight Arrow Connector 16" descr=" 17">
            <a:extLst>
              <a:ext uri="{FF2B5EF4-FFF2-40B4-BE49-F238E27FC236}">
                <a16:creationId xmlns:a16="http://schemas.microsoft.com/office/drawing/2014/main" id="{4A3B3DBD-F890-44B4-9A59-5E33883B7928}"/>
              </a:ext>
            </a:extLst>
          </p:cNvPr>
          <p:cNvCxnSpPr/>
          <p:nvPr/>
        </p:nvCxnSpPr>
        <p:spPr>
          <a:xfrm flipV="1">
            <a:off x="5466940" y="4390189"/>
            <a:ext cx="0" cy="340515"/>
          </a:xfrm>
          <a:prstGeom prst="straightConnector1">
            <a:avLst/>
          </a:prstGeom>
          <a:ln>
            <a:solidFill>
              <a:srgbClr val="00C8B4"/>
            </a:solidFill>
            <a:tailEnd type="triangle"/>
          </a:ln>
        </p:spPr>
        <p:style>
          <a:lnRef idx="1">
            <a:schemeClr val="accent1"/>
          </a:lnRef>
          <a:fillRef idx="0">
            <a:schemeClr val="accent1"/>
          </a:fillRef>
          <a:effectRef idx="0">
            <a:schemeClr val="accent1"/>
          </a:effectRef>
          <a:fontRef idx="minor">
            <a:schemeClr val="tx1"/>
          </a:fontRef>
        </p:style>
      </p:cxnSp>
      <p:pic>
        <p:nvPicPr>
          <p:cNvPr id="25" name="image20.png" descr=" 19">
            <a:extLst>
              <a:ext uri="{FF2B5EF4-FFF2-40B4-BE49-F238E27FC236}">
                <a16:creationId xmlns:a16="http://schemas.microsoft.com/office/drawing/2014/main" id="{08BBB67F-0863-4AEC-B765-F324AA0D10F6}"/>
              </a:ext>
            </a:extLst>
          </p:cNvPr>
          <p:cNvPicPr/>
          <p:nvPr/>
        </p:nvPicPr>
        <p:blipFill>
          <a:blip r:embed="rId8" cstate="print">
            <a:extLst/>
          </a:blip>
          <a:stretch>
            <a:fillRect/>
          </a:stretch>
        </p:blipFill>
        <p:spPr>
          <a:xfrm>
            <a:off x="7896359" y="4637126"/>
            <a:ext cx="1231814" cy="646338"/>
          </a:xfrm>
          <a:prstGeom prst="rect">
            <a:avLst/>
          </a:prstGeom>
          <a:ln w="12700">
            <a:miter lim="400000"/>
          </a:ln>
        </p:spPr>
      </p:pic>
      <p:pic>
        <p:nvPicPr>
          <p:cNvPr id="22" name="image20.png" descr=" 20">
            <a:extLst>
              <a:ext uri="{FF2B5EF4-FFF2-40B4-BE49-F238E27FC236}">
                <a16:creationId xmlns:a16="http://schemas.microsoft.com/office/drawing/2014/main" id="{A77D8A7A-B48E-4EB9-B729-CE891F9C6A7F}"/>
              </a:ext>
            </a:extLst>
          </p:cNvPr>
          <p:cNvPicPr/>
          <p:nvPr/>
        </p:nvPicPr>
        <p:blipFill>
          <a:blip r:embed="rId8" cstate="print">
            <a:extLst/>
          </a:blip>
          <a:stretch>
            <a:fillRect/>
          </a:stretch>
        </p:blipFill>
        <p:spPr>
          <a:xfrm>
            <a:off x="7940024" y="1959725"/>
            <a:ext cx="1231814" cy="646338"/>
          </a:xfrm>
          <a:prstGeom prst="rect">
            <a:avLst/>
          </a:prstGeom>
          <a:ln w="12700">
            <a:miter lim="400000"/>
          </a:ln>
        </p:spPr>
      </p:pic>
      <p:sp>
        <p:nvSpPr>
          <p:cNvPr id="23" name="TextBox 22" descr=" 21">
            <a:extLst>
              <a:ext uri="{FF2B5EF4-FFF2-40B4-BE49-F238E27FC236}">
                <a16:creationId xmlns:a16="http://schemas.microsoft.com/office/drawing/2014/main" id="{BA121027-E99B-47A8-8A72-42F6EE3B0D49}"/>
              </a:ext>
            </a:extLst>
          </p:cNvPr>
          <p:cNvSpPr txBox="1"/>
          <p:nvPr/>
        </p:nvSpPr>
        <p:spPr>
          <a:xfrm>
            <a:off x="7650480" y="1030306"/>
            <a:ext cx="1809881" cy="646331"/>
          </a:xfrm>
          <a:prstGeom prst="rect">
            <a:avLst/>
          </a:prstGeom>
          <a:noFill/>
          <a:ln>
            <a:solidFill>
              <a:srgbClr val="00C8B4"/>
            </a:solidFill>
            <a:prstDash val="dash"/>
          </a:ln>
        </p:spPr>
        <p:txBody>
          <a:bodyPr wrap="square" rtlCol="0">
            <a:spAutoFit/>
          </a:bodyPr>
          <a:lstStyle>
            <a:defPPr>
              <a:defRPr lang="es-ES_tradnl"/>
            </a:defPPr>
            <a:lvl1pPr algn="ctr"/>
          </a:lstStyle>
          <a:p>
            <a:r>
              <a:rPr lang="es-ES" dirty="0"/>
              <a:t>Analítica en tiempo real</a:t>
            </a:r>
          </a:p>
        </p:txBody>
      </p:sp>
      <p:sp>
        <p:nvSpPr>
          <p:cNvPr id="27" name="TextBox 26" descr=" 22">
            <a:extLst>
              <a:ext uri="{FF2B5EF4-FFF2-40B4-BE49-F238E27FC236}">
                <a16:creationId xmlns:a16="http://schemas.microsoft.com/office/drawing/2014/main" id="{CA99478D-C6FD-444F-A480-6370EF1FCFAC}"/>
              </a:ext>
            </a:extLst>
          </p:cNvPr>
          <p:cNvSpPr txBox="1"/>
          <p:nvPr/>
        </p:nvSpPr>
        <p:spPr>
          <a:xfrm>
            <a:off x="7612582" y="5707199"/>
            <a:ext cx="1809881" cy="369332"/>
          </a:xfrm>
          <a:prstGeom prst="rect">
            <a:avLst/>
          </a:prstGeom>
          <a:noFill/>
          <a:ln>
            <a:solidFill>
              <a:srgbClr val="00C8B4"/>
            </a:solidFill>
            <a:prstDash val="dash"/>
          </a:ln>
        </p:spPr>
        <p:txBody>
          <a:bodyPr wrap="square" rtlCol="0">
            <a:spAutoFit/>
          </a:bodyPr>
          <a:lstStyle>
            <a:defPPr>
              <a:defRPr lang="es-ES_tradnl"/>
            </a:defPPr>
            <a:lvl1pPr algn="ctr"/>
          </a:lstStyle>
          <a:p>
            <a:r>
              <a:rPr lang="es-ES" dirty="0" err="1"/>
              <a:t>Reporting</a:t>
            </a:r>
            <a:r>
              <a:rPr lang="es-ES" dirty="0"/>
              <a:t> e IA</a:t>
            </a:r>
          </a:p>
        </p:txBody>
      </p:sp>
      <p:cxnSp>
        <p:nvCxnSpPr>
          <p:cNvPr id="24" name="Straight Arrow Connector 23" descr=" 23">
            <a:extLst>
              <a:ext uri="{FF2B5EF4-FFF2-40B4-BE49-F238E27FC236}">
                <a16:creationId xmlns:a16="http://schemas.microsoft.com/office/drawing/2014/main" id="{664E37AB-3A66-4DF1-9080-329ADC181ACD}"/>
              </a:ext>
            </a:extLst>
          </p:cNvPr>
          <p:cNvCxnSpPr>
            <a:cxnSpLocks/>
          </p:cNvCxnSpPr>
          <p:nvPr/>
        </p:nvCxnSpPr>
        <p:spPr>
          <a:xfrm>
            <a:off x="8555421" y="1676637"/>
            <a:ext cx="510" cy="283088"/>
          </a:xfrm>
          <a:prstGeom prst="straightConnector1">
            <a:avLst/>
          </a:prstGeom>
          <a:ln>
            <a:solidFill>
              <a:srgbClr val="00C8B4"/>
            </a:solidFill>
            <a:tailEnd type="triangle"/>
          </a:ln>
        </p:spPr>
        <p:style>
          <a:lnRef idx="1">
            <a:schemeClr val="accent1"/>
          </a:lnRef>
          <a:fillRef idx="0">
            <a:schemeClr val="accent1"/>
          </a:fillRef>
          <a:effectRef idx="0">
            <a:schemeClr val="accent1"/>
          </a:effectRef>
          <a:fontRef idx="minor">
            <a:schemeClr val="tx1"/>
          </a:fontRef>
        </p:style>
      </p:cxnSp>
      <p:sp>
        <p:nvSpPr>
          <p:cNvPr id="21" name="Arrow: Right 20" descr=" 24">
            <a:extLst>
              <a:ext uri="{FF2B5EF4-FFF2-40B4-BE49-F238E27FC236}">
                <a16:creationId xmlns:a16="http://schemas.microsoft.com/office/drawing/2014/main" id="{A985B379-1822-460D-A215-2EDAB6361D6E}"/>
              </a:ext>
            </a:extLst>
          </p:cNvPr>
          <p:cNvSpPr/>
          <p:nvPr/>
        </p:nvSpPr>
        <p:spPr>
          <a:xfrm rot="18900000">
            <a:off x="6339439" y="3112459"/>
            <a:ext cx="1721594" cy="177609"/>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Arrow: Right 19" descr=" 25">
            <a:extLst>
              <a:ext uri="{FF2B5EF4-FFF2-40B4-BE49-F238E27FC236}">
                <a16:creationId xmlns:a16="http://schemas.microsoft.com/office/drawing/2014/main" id="{F3817484-0BDE-4995-B3EE-D1CA74D69D0F}"/>
              </a:ext>
            </a:extLst>
          </p:cNvPr>
          <p:cNvSpPr/>
          <p:nvPr/>
        </p:nvSpPr>
        <p:spPr>
          <a:xfrm rot="2700000">
            <a:off x="6313645" y="4433622"/>
            <a:ext cx="1721594" cy="177609"/>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6" name="Straight Arrow Connector 25" descr=" 26">
            <a:extLst>
              <a:ext uri="{FF2B5EF4-FFF2-40B4-BE49-F238E27FC236}">
                <a16:creationId xmlns:a16="http://schemas.microsoft.com/office/drawing/2014/main" id="{C0BB37C8-9D00-4605-B191-583C206A88F1}"/>
              </a:ext>
            </a:extLst>
          </p:cNvPr>
          <p:cNvCxnSpPr>
            <a:cxnSpLocks/>
          </p:cNvCxnSpPr>
          <p:nvPr/>
        </p:nvCxnSpPr>
        <p:spPr>
          <a:xfrm flipH="1" flipV="1">
            <a:off x="8512266" y="5283464"/>
            <a:ext cx="5257" cy="423735"/>
          </a:xfrm>
          <a:prstGeom prst="straightConnector1">
            <a:avLst/>
          </a:prstGeom>
          <a:ln>
            <a:solidFill>
              <a:srgbClr val="00C8B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descr=" 33">
            <a:extLst>
              <a:ext uri="{FF2B5EF4-FFF2-40B4-BE49-F238E27FC236}">
                <a16:creationId xmlns:a16="http://schemas.microsoft.com/office/drawing/2014/main" id="{CBAC0089-8AEF-485A-B52B-D964ED54956C}"/>
              </a:ext>
            </a:extLst>
          </p:cNvPr>
          <p:cNvCxnSpPr/>
          <p:nvPr/>
        </p:nvCxnSpPr>
        <p:spPr>
          <a:xfrm>
            <a:off x="4543088" y="882869"/>
            <a:ext cx="0" cy="5770179"/>
          </a:xfrm>
          <a:prstGeom prst="line">
            <a:avLst/>
          </a:prstGeom>
          <a:ln>
            <a:solidFill>
              <a:srgbClr val="00C8B4"/>
            </a:solidFill>
            <a:prstDash val="dashDot"/>
          </a:ln>
        </p:spPr>
        <p:style>
          <a:lnRef idx="1">
            <a:schemeClr val="accent1"/>
          </a:lnRef>
          <a:fillRef idx="0">
            <a:schemeClr val="accent1"/>
          </a:fillRef>
          <a:effectRef idx="0">
            <a:schemeClr val="accent1"/>
          </a:effectRef>
          <a:fontRef idx="minor">
            <a:schemeClr val="tx1"/>
          </a:fontRef>
        </p:style>
      </p:cxnSp>
      <p:pic>
        <p:nvPicPr>
          <p:cNvPr id="15" name="Picture 2" descr=" 35">
            <a:extLst>
              <a:ext uri="{FF2B5EF4-FFF2-40B4-BE49-F238E27FC236}">
                <a16:creationId xmlns:a16="http://schemas.microsoft.com/office/drawing/2014/main" id="{036CFA29-136E-47D8-8738-634E47EB697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21386" y="863950"/>
            <a:ext cx="624006" cy="3733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 37">
            <a:extLst>
              <a:ext uri="{FF2B5EF4-FFF2-40B4-BE49-F238E27FC236}">
                <a16:creationId xmlns:a16="http://schemas.microsoft.com/office/drawing/2014/main" id="{67B67FA7-63B4-4F1A-960B-03B55AF75B39}"/>
              </a:ext>
            </a:extLst>
          </p:cNvPr>
          <p:cNvPicPr>
            <a:picLocks noChangeAspect="1"/>
          </p:cNvPicPr>
          <p:nvPr/>
        </p:nvPicPr>
        <p:blipFill>
          <a:blip r:embed="rId10"/>
          <a:stretch>
            <a:fillRect/>
          </a:stretch>
        </p:blipFill>
        <p:spPr>
          <a:xfrm>
            <a:off x="4543088" y="1349225"/>
            <a:ext cx="728622" cy="437489"/>
          </a:xfrm>
          <a:prstGeom prst="rect">
            <a:avLst/>
          </a:prstGeom>
        </p:spPr>
      </p:pic>
      <p:pic>
        <p:nvPicPr>
          <p:cNvPr id="11" name="Picture 10" descr=" 39">
            <a:extLst>
              <a:ext uri="{FF2B5EF4-FFF2-40B4-BE49-F238E27FC236}">
                <a16:creationId xmlns:a16="http://schemas.microsoft.com/office/drawing/2014/main" id="{593C61B8-70AD-4740-866A-1F041B525FF9}"/>
              </a:ext>
            </a:extLst>
          </p:cNvPr>
          <p:cNvPicPr>
            <a:picLocks noChangeAspect="1"/>
          </p:cNvPicPr>
          <p:nvPr/>
        </p:nvPicPr>
        <p:blipFill>
          <a:blip r:embed="rId11"/>
          <a:stretch>
            <a:fillRect/>
          </a:stretch>
        </p:blipFill>
        <p:spPr>
          <a:xfrm>
            <a:off x="4607289" y="1898626"/>
            <a:ext cx="652200" cy="366304"/>
          </a:xfrm>
          <a:prstGeom prst="rect">
            <a:avLst/>
          </a:prstGeom>
        </p:spPr>
      </p:pic>
      <p:sp>
        <p:nvSpPr>
          <p:cNvPr id="46" name="Rectángulo 6" descr=" 46">
            <a:extLst>
              <a:ext uri="{FF2B5EF4-FFF2-40B4-BE49-F238E27FC236}">
                <a16:creationId xmlns:a16="http://schemas.microsoft.com/office/drawing/2014/main" id="{069DD420-ECBB-4F31-99EC-F455A393D429}"/>
              </a:ext>
            </a:extLst>
          </p:cNvPr>
          <p:cNvSpPr/>
          <p:nvPr/>
        </p:nvSpPr>
        <p:spPr>
          <a:xfrm>
            <a:off x="510651" y="5774314"/>
            <a:ext cx="639582"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3</a:t>
            </a:r>
          </a:p>
        </p:txBody>
      </p:sp>
      <p:pic>
        <p:nvPicPr>
          <p:cNvPr id="47" name="Picture 2" descr=" 47">
            <a:extLst>
              <a:ext uri="{FF2B5EF4-FFF2-40B4-BE49-F238E27FC236}">
                <a16:creationId xmlns:a16="http://schemas.microsoft.com/office/drawing/2014/main" id="{6313BE7F-7F94-4E94-8DAD-E12DC6A3B65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2984"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pic>
        <p:nvPicPr>
          <p:cNvPr id="32" name="Imagen 11" descr=" 32">
            <a:extLst>
              <a:ext uri="{FF2B5EF4-FFF2-40B4-BE49-F238E27FC236}">
                <a16:creationId xmlns:a16="http://schemas.microsoft.com/office/drawing/2014/main" id="{B5ED8989-0B79-4142-AAF9-4B55817FAB95}"/>
              </a:ext>
            </a:extLst>
          </p:cNvPr>
          <p:cNvPicPr>
            <a:picLocks noChangeAspect="1"/>
          </p:cNvPicPr>
          <p:nvPr/>
        </p:nvPicPr>
        <p:blipFill>
          <a:blip r:embed="rId13"/>
          <a:stretch>
            <a:fillRect/>
          </a:stretch>
        </p:blipFill>
        <p:spPr>
          <a:xfrm>
            <a:off x="8216781" y="6158234"/>
            <a:ext cx="900987" cy="545091"/>
          </a:xfrm>
          <a:prstGeom prst="rect">
            <a:avLst/>
          </a:prstGeom>
        </p:spPr>
      </p:pic>
    </p:spTree>
    <p:extLst>
      <p:ext uri="{BB962C8B-B14F-4D97-AF65-F5344CB8AC3E}">
        <p14:creationId xmlns:p14="http://schemas.microsoft.com/office/powerpoint/2010/main" val="21381199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C1C9DFAB-EDFB-4C6A-BA86-A8D58EE855E4}"/>
              </a:ext>
            </a:extLst>
          </p:cNvPr>
          <p:cNvSpPr>
            <a:spLocks noGrp="1"/>
          </p:cNvSpPr>
          <p:nvPr>
            <p:ph type="title"/>
          </p:nvPr>
        </p:nvSpPr>
        <p:spPr/>
        <p:txBody>
          <a:bodyPr/>
          <a:lstStyle/>
          <a:p>
            <a:r>
              <a:rPr lang="es-ES" dirty="0"/>
              <a:t>Plataformas…. Digitales?</a:t>
            </a:r>
          </a:p>
        </p:txBody>
      </p:sp>
      <p:pic>
        <p:nvPicPr>
          <p:cNvPr id="4" name="Picture 12" descr=" 4">
            <a:extLst>
              <a:ext uri="{FF2B5EF4-FFF2-40B4-BE49-F238E27FC236}">
                <a16:creationId xmlns:a16="http://schemas.microsoft.com/office/drawing/2014/main" id="{0645A74B-D3C8-4791-8882-0AD8586F79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3040" y="4416163"/>
            <a:ext cx="388603" cy="6377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0" descr=" 6">
            <a:extLst>
              <a:ext uri="{FF2B5EF4-FFF2-40B4-BE49-F238E27FC236}">
                <a16:creationId xmlns:a16="http://schemas.microsoft.com/office/drawing/2014/main" id="{AD69811D-ADBF-46F7-A2E8-04149C113A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6855" y="5329942"/>
            <a:ext cx="626173" cy="6261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 7">
            <a:extLst>
              <a:ext uri="{FF2B5EF4-FFF2-40B4-BE49-F238E27FC236}">
                <a16:creationId xmlns:a16="http://schemas.microsoft.com/office/drawing/2014/main" id="{2D562132-D9DB-4565-BB45-98CD72C296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6983" y="1767481"/>
            <a:ext cx="760719" cy="7607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2" descr=" 8">
            <a:extLst>
              <a:ext uri="{FF2B5EF4-FFF2-40B4-BE49-F238E27FC236}">
                <a16:creationId xmlns:a16="http://schemas.microsoft.com/office/drawing/2014/main" id="{1E4729F2-7BC2-4FBE-8735-64D7F8D2DE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37851" y="2727520"/>
            <a:ext cx="498982" cy="606838"/>
          </a:xfrm>
          <a:prstGeom prst="rect">
            <a:avLst/>
          </a:prstGeom>
          <a:noFill/>
          <a:extLst>
            <a:ext uri="{909E8E84-426E-40DD-AFC4-6F175D3DCCD1}">
              <a14:hiddenFill xmlns:a14="http://schemas.microsoft.com/office/drawing/2010/main">
                <a:solidFill>
                  <a:srgbClr val="FFFFFF"/>
                </a:solidFill>
              </a14:hiddenFill>
            </a:ext>
          </a:extLst>
        </p:spPr>
      </p:pic>
      <p:pic>
        <p:nvPicPr>
          <p:cNvPr id="9" name="69 Imagen" descr=" 9">
            <a:extLst>
              <a:ext uri="{FF2B5EF4-FFF2-40B4-BE49-F238E27FC236}">
                <a16:creationId xmlns:a16="http://schemas.microsoft.com/office/drawing/2014/main" id="{1485BA88-EC9A-45F6-A9FD-1829E261082F}"/>
              </a:ext>
            </a:extLst>
          </p:cNvPr>
          <p:cNvPicPr>
            <a:picLocks noChangeAspect="1"/>
          </p:cNvPicPr>
          <p:nvPr/>
        </p:nvPicPr>
        <p:blipFill>
          <a:blip r:embed="rId6" cstate="print"/>
          <a:srcRect t="14012"/>
          <a:stretch>
            <a:fillRect/>
          </a:stretch>
        </p:blipFill>
        <p:spPr>
          <a:xfrm>
            <a:off x="1591656" y="3674818"/>
            <a:ext cx="591372" cy="508506"/>
          </a:xfrm>
          <a:prstGeom prst="rect">
            <a:avLst/>
          </a:prstGeom>
        </p:spPr>
      </p:pic>
      <p:sp>
        <p:nvSpPr>
          <p:cNvPr id="13" name="Arrow: Right 12" descr=" 10">
            <a:extLst>
              <a:ext uri="{FF2B5EF4-FFF2-40B4-BE49-F238E27FC236}">
                <a16:creationId xmlns:a16="http://schemas.microsoft.com/office/drawing/2014/main" id="{614FC912-7368-425B-BD90-FB6DF2B1A8B7}"/>
              </a:ext>
            </a:extLst>
          </p:cNvPr>
          <p:cNvSpPr/>
          <p:nvPr/>
        </p:nvSpPr>
        <p:spPr>
          <a:xfrm>
            <a:off x="2743197" y="3569314"/>
            <a:ext cx="1721594" cy="606838"/>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extBox 13" descr=" 11">
            <a:extLst>
              <a:ext uri="{FF2B5EF4-FFF2-40B4-BE49-F238E27FC236}">
                <a16:creationId xmlns:a16="http://schemas.microsoft.com/office/drawing/2014/main" id="{6A7FFF65-7305-49E2-9187-71C1BCB70780}"/>
              </a:ext>
            </a:extLst>
          </p:cNvPr>
          <p:cNvSpPr txBox="1"/>
          <p:nvPr/>
        </p:nvSpPr>
        <p:spPr>
          <a:xfrm>
            <a:off x="3011210" y="3674818"/>
            <a:ext cx="1097280" cy="369332"/>
          </a:xfrm>
          <a:prstGeom prst="rect">
            <a:avLst/>
          </a:prstGeom>
          <a:noFill/>
        </p:spPr>
        <p:txBody>
          <a:bodyPr wrap="square" rtlCol="0">
            <a:spAutoFit/>
          </a:bodyPr>
          <a:lstStyle/>
          <a:p>
            <a:r>
              <a:rPr lang="es-ES" dirty="0"/>
              <a:t>Eventos</a:t>
            </a:r>
          </a:p>
        </p:txBody>
      </p:sp>
      <p:pic>
        <p:nvPicPr>
          <p:cNvPr id="19" name="image21.png" descr=" 14">
            <a:extLst>
              <a:ext uri="{FF2B5EF4-FFF2-40B4-BE49-F238E27FC236}">
                <a16:creationId xmlns:a16="http://schemas.microsoft.com/office/drawing/2014/main" id="{114DFB06-4CA7-466F-B47C-5E36FD4CB8D7}"/>
              </a:ext>
            </a:extLst>
          </p:cNvPr>
          <p:cNvPicPr/>
          <p:nvPr/>
        </p:nvPicPr>
        <p:blipFill>
          <a:blip r:embed="rId7" cstate="print">
            <a:extLst/>
          </a:blip>
          <a:stretch>
            <a:fillRect/>
          </a:stretch>
        </p:blipFill>
        <p:spPr>
          <a:xfrm>
            <a:off x="4543088" y="3334358"/>
            <a:ext cx="1847704" cy="1055831"/>
          </a:xfrm>
          <a:prstGeom prst="rect">
            <a:avLst/>
          </a:prstGeom>
          <a:ln w="12700">
            <a:miter lim="400000"/>
          </a:ln>
        </p:spPr>
      </p:pic>
      <p:sp>
        <p:nvSpPr>
          <p:cNvPr id="18" name="TextBox 17" descr=" 15">
            <a:extLst>
              <a:ext uri="{FF2B5EF4-FFF2-40B4-BE49-F238E27FC236}">
                <a16:creationId xmlns:a16="http://schemas.microsoft.com/office/drawing/2014/main" id="{F10E01E0-BA64-428A-B850-2510864E87E6}"/>
              </a:ext>
            </a:extLst>
          </p:cNvPr>
          <p:cNvSpPr txBox="1"/>
          <p:nvPr/>
        </p:nvSpPr>
        <p:spPr>
          <a:xfrm>
            <a:off x="4851033" y="4730704"/>
            <a:ext cx="1231814" cy="646331"/>
          </a:xfrm>
          <a:prstGeom prst="rect">
            <a:avLst/>
          </a:prstGeom>
          <a:noFill/>
          <a:ln>
            <a:solidFill>
              <a:srgbClr val="00C8B4"/>
            </a:solidFill>
            <a:prstDash val="dash"/>
          </a:ln>
        </p:spPr>
        <p:txBody>
          <a:bodyPr wrap="square" rtlCol="0">
            <a:spAutoFit/>
          </a:bodyPr>
          <a:lstStyle/>
          <a:p>
            <a:pPr algn="ctr"/>
            <a:r>
              <a:rPr lang="es-ES" dirty="0"/>
              <a:t>Sistema de mensajería</a:t>
            </a:r>
          </a:p>
        </p:txBody>
      </p:sp>
      <p:cxnSp>
        <p:nvCxnSpPr>
          <p:cNvPr id="17" name="Straight Arrow Connector 16" descr=" 17">
            <a:extLst>
              <a:ext uri="{FF2B5EF4-FFF2-40B4-BE49-F238E27FC236}">
                <a16:creationId xmlns:a16="http://schemas.microsoft.com/office/drawing/2014/main" id="{4A3B3DBD-F890-44B4-9A59-5E33883B7928}"/>
              </a:ext>
            </a:extLst>
          </p:cNvPr>
          <p:cNvCxnSpPr/>
          <p:nvPr/>
        </p:nvCxnSpPr>
        <p:spPr>
          <a:xfrm flipV="1">
            <a:off x="5466940" y="4390189"/>
            <a:ext cx="0" cy="340515"/>
          </a:xfrm>
          <a:prstGeom prst="straightConnector1">
            <a:avLst/>
          </a:prstGeom>
          <a:ln>
            <a:solidFill>
              <a:srgbClr val="00C8B4"/>
            </a:solidFill>
            <a:tailEnd type="triangle"/>
          </a:ln>
        </p:spPr>
        <p:style>
          <a:lnRef idx="1">
            <a:schemeClr val="accent1"/>
          </a:lnRef>
          <a:fillRef idx="0">
            <a:schemeClr val="accent1"/>
          </a:fillRef>
          <a:effectRef idx="0">
            <a:schemeClr val="accent1"/>
          </a:effectRef>
          <a:fontRef idx="minor">
            <a:schemeClr val="tx1"/>
          </a:fontRef>
        </p:style>
      </p:cxnSp>
      <p:pic>
        <p:nvPicPr>
          <p:cNvPr id="25" name="image20.png" descr=" 19">
            <a:extLst>
              <a:ext uri="{FF2B5EF4-FFF2-40B4-BE49-F238E27FC236}">
                <a16:creationId xmlns:a16="http://schemas.microsoft.com/office/drawing/2014/main" id="{08BBB67F-0863-4AEC-B765-F324AA0D10F6}"/>
              </a:ext>
            </a:extLst>
          </p:cNvPr>
          <p:cNvPicPr/>
          <p:nvPr/>
        </p:nvPicPr>
        <p:blipFill>
          <a:blip r:embed="rId8" cstate="print">
            <a:extLst/>
          </a:blip>
          <a:stretch>
            <a:fillRect/>
          </a:stretch>
        </p:blipFill>
        <p:spPr>
          <a:xfrm>
            <a:off x="7896359" y="4637126"/>
            <a:ext cx="1231814" cy="646338"/>
          </a:xfrm>
          <a:prstGeom prst="rect">
            <a:avLst/>
          </a:prstGeom>
          <a:ln w="12700">
            <a:miter lim="400000"/>
          </a:ln>
        </p:spPr>
      </p:pic>
      <p:pic>
        <p:nvPicPr>
          <p:cNvPr id="22" name="image20.png" descr=" 20">
            <a:extLst>
              <a:ext uri="{FF2B5EF4-FFF2-40B4-BE49-F238E27FC236}">
                <a16:creationId xmlns:a16="http://schemas.microsoft.com/office/drawing/2014/main" id="{A77D8A7A-B48E-4EB9-B729-CE891F9C6A7F}"/>
              </a:ext>
            </a:extLst>
          </p:cNvPr>
          <p:cNvPicPr/>
          <p:nvPr/>
        </p:nvPicPr>
        <p:blipFill>
          <a:blip r:embed="rId8" cstate="print">
            <a:extLst/>
          </a:blip>
          <a:stretch>
            <a:fillRect/>
          </a:stretch>
        </p:blipFill>
        <p:spPr>
          <a:xfrm>
            <a:off x="7940024" y="1959725"/>
            <a:ext cx="1231814" cy="646338"/>
          </a:xfrm>
          <a:prstGeom prst="rect">
            <a:avLst/>
          </a:prstGeom>
          <a:ln w="12700">
            <a:miter lim="400000"/>
          </a:ln>
        </p:spPr>
      </p:pic>
      <p:sp>
        <p:nvSpPr>
          <p:cNvPr id="23" name="TextBox 22" descr=" 21">
            <a:extLst>
              <a:ext uri="{FF2B5EF4-FFF2-40B4-BE49-F238E27FC236}">
                <a16:creationId xmlns:a16="http://schemas.microsoft.com/office/drawing/2014/main" id="{BA121027-E99B-47A8-8A72-42F6EE3B0D49}"/>
              </a:ext>
            </a:extLst>
          </p:cNvPr>
          <p:cNvSpPr txBox="1"/>
          <p:nvPr/>
        </p:nvSpPr>
        <p:spPr>
          <a:xfrm>
            <a:off x="7650480" y="1030306"/>
            <a:ext cx="1809881" cy="646331"/>
          </a:xfrm>
          <a:prstGeom prst="rect">
            <a:avLst/>
          </a:prstGeom>
          <a:noFill/>
          <a:ln>
            <a:solidFill>
              <a:srgbClr val="00C8B4"/>
            </a:solidFill>
            <a:prstDash val="dash"/>
          </a:ln>
        </p:spPr>
        <p:txBody>
          <a:bodyPr wrap="square" rtlCol="0">
            <a:spAutoFit/>
          </a:bodyPr>
          <a:lstStyle>
            <a:defPPr>
              <a:defRPr lang="es-ES_tradnl"/>
            </a:defPPr>
            <a:lvl1pPr algn="ctr"/>
          </a:lstStyle>
          <a:p>
            <a:r>
              <a:rPr lang="es-ES" dirty="0"/>
              <a:t>Analítica en tiempo real</a:t>
            </a:r>
          </a:p>
        </p:txBody>
      </p:sp>
      <p:sp>
        <p:nvSpPr>
          <p:cNvPr id="27" name="TextBox 26" descr=" 22">
            <a:extLst>
              <a:ext uri="{FF2B5EF4-FFF2-40B4-BE49-F238E27FC236}">
                <a16:creationId xmlns:a16="http://schemas.microsoft.com/office/drawing/2014/main" id="{CA99478D-C6FD-444F-A480-6370EF1FCFAC}"/>
              </a:ext>
            </a:extLst>
          </p:cNvPr>
          <p:cNvSpPr txBox="1"/>
          <p:nvPr/>
        </p:nvSpPr>
        <p:spPr>
          <a:xfrm>
            <a:off x="7612582" y="5707199"/>
            <a:ext cx="1809881" cy="369332"/>
          </a:xfrm>
          <a:prstGeom prst="rect">
            <a:avLst/>
          </a:prstGeom>
          <a:noFill/>
          <a:ln>
            <a:solidFill>
              <a:srgbClr val="00C8B4"/>
            </a:solidFill>
            <a:prstDash val="dash"/>
          </a:ln>
        </p:spPr>
        <p:txBody>
          <a:bodyPr wrap="square" rtlCol="0">
            <a:spAutoFit/>
          </a:bodyPr>
          <a:lstStyle>
            <a:defPPr>
              <a:defRPr lang="es-ES_tradnl"/>
            </a:defPPr>
            <a:lvl1pPr algn="ctr"/>
          </a:lstStyle>
          <a:p>
            <a:r>
              <a:rPr lang="es-ES" dirty="0" err="1"/>
              <a:t>Reporting</a:t>
            </a:r>
            <a:r>
              <a:rPr lang="es-ES" dirty="0"/>
              <a:t> e IA</a:t>
            </a:r>
          </a:p>
        </p:txBody>
      </p:sp>
      <p:cxnSp>
        <p:nvCxnSpPr>
          <p:cNvPr id="24" name="Straight Arrow Connector 23" descr=" 23">
            <a:extLst>
              <a:ext uri="{FF2B5EF4-FFF2-40B4-BE49-F238E27FC236}">
                <a16:creationId xmlns:a16="http://schemas.microsoft.com/office/drawing/2014/main" id="{664E37AB-3A66-4DF1-9080-329ADC181ACD}"/>
              </a:ext>
            </a:extLst>
          </p:cNvPr>
          <p:cNvCxnSpPr>
            <a:cxnSpLocks/>
          </p:cNvCxnSpPr>
          <p:nvPr/>
        </p:nvCxnSpPr>
        <p:spPr>
          <a:xfrm>
            <a:off x="8555421" y="1676637"/>
            <a:ext cx="510" cy="283088"/>
          </a:xfrm>
          <a:prstGeom prst="straightConnector1">
            <a:avLst/>
          </a:prstGeom>
          <a:ln>
            <a:solidFill>
              <a:srgbClr val="00C8B4"/>
            </a:solidFill>
            <a:tailEnd type="triangle"/>
          </a:ln>
        </p:spPr>
        <p:style>
          <a:lnRef idx="1">
            <a:schemeClr val="accent1"/>
          </a:lnRef>
          <a:fillRef idx="0">
            <a:schemeClr val="accent1"/>
          </a:fillRef>
          <a:effectRef idx="0">
            <a:schemeClr val="accent1"/>
          </a:effectRef>
          <a:fontRef idx="minor">
            <a:schemeClr val="tx1"/>
          </a:fontRef>
        </p:style>
      </p:cxnSp>
      <p:sp>
        <p:nvSpPr>
          <p:cNvPr id="21" name="Arrow: Right 20" descr=" 24">
            <a:extLst>
              <a:ext uri="{FF2B5EF4-FFF2-40B4-BE49-F238E27FC236}">
                <a16:creationId xmlns:a16="http://schemas.microsoft.com/office/drawing/2014/main" id="{A985B379-1822-460D-A215-2EDAB6361D6E}"/>
              </a:ext>
            </a:extLst>
          </p:cNvPr>
          <p:cNvSpPr/>
          <p:nvPr/>
        </p:nvSpPr>
        <p:spPr>
          <a:xfrm rot="18900000">
            <a:off x="6339439" y="3112459"/>
            <a:ext cx="1721594" cy="177609"/>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Arrow: Right 19" descr=" 25">
            <a:extLst>
              <a:ext uri="{FF2B5EF4-FFF2-40B4-BE49-F238E27FC236}">
                <a16:creationId xmlns:a16="http://schemas.microsoft.com/office/drawing/2014/main" id="{F3817484-0BDE-4995-B3EE-D1CA74D69D0F}"/>
              </a:ext>
            </a:extLst>
          </p:cNvPr>
          <p:cNvSpPr/>
          <p:nvPr/>
        </p:nvSpPr>
        <p:spPr>
          <a:xfrm rot="2700000">
            <a:off x="6313645" y="4433622"/>
            <a:ext cx="1721594" cy="177609"/>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6" name="Straight Arrow Connector 25" descr=" 26">
            <a:extLst>
              <a:ext uri="{FF2B5EF4-FFF2-40B4-BE49-F238E27FC236}">
                <a16:creationId xmlns:a16="http://schemas.microsoft.com/office/drawing/2014/main" id="{C0BB37C8-9D00-4605-B191-583C206A88F1}"/>
              </a:ext>
            </a:extLst>
          </p:cNvPr>
          <p:cNvCxnSpPr>
            <a:cxnSpLocks/>
          </p:cNvCxnSpPr>
          <p:nvPr/>
        </p:nvCxnSpPr>
        <p:spPr>
          <a:xfrm flipH="1" flipV="1">
            <a:off x="8512266" y="5283464"/>
            <a:ext cx="5257" cy="423735"/>
          </a:xfrm>
          <a:prstGeom prst="straightConnector1">
            <a:avLst/>
          </a:prstGeom>
          <a:ln>
            <a:solidFill>
              <a:srgbClr val="00C8B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descr=" 33">
            <a:extLst>
              <a:ext uri="{FF2B5EF4-FFF2-40B4-BE49-F238E27FC236}">
                <a16:creationId xmlns:a16="http://schemas.microsoft.com/office/drawing/2014/main" id="{CBAC0089-8AEF-485A-B52B-D964ED54956C}"/>
              </a:ext>
            </a:extLst>
          </p:cNvPr>
          <p:cNvCxnSpPr/>
          <p:nvPr/>
        </p:nvCxnSpPr>
        <p:spPr>
          <a:xfrm>
            <a:off x="4543088" y="882869"/>
            <a:ext cx="0" cy="5770179"/>
          </a:xfrm>
          <a:prstGeom prst="line">
            <a:avLst/>
          </a:prstGeom>
          <a:ln>
            <a:solidFill>
              <a:srgbClr val="00C8B4"/>
            </a:solidFill>
            <a:prstDash val="dashDot"/>
          </a:ln>
        </p:spPr>
        <p:style>
          <a:lnRef idx="1">
            <a:schemeClr val="accent1"/>
          </a:lnRef>
          <a:fillRef idx="0">
            <a:schemeClr val="accent1"/>
          </a:fillRef>
          <a:effectRef idx="0">
            <a:schemeClr val="accent1"/>
          </a:effectRef>
          <a:fontRef idx="minor">
            <a:schemeClr val="tx1"/>
          </a:fontRef>
        </p:style>
      </p:cxnSp>
      <p:pic>
        <p:nvPicPr>
          <p:cNvPr id="15" name="Picture 2" descr=" 35">
            <a:extLst>
              <a:ext uri="{FF2B5EF4-FFF2-40B4-BE49-F238E27FC236}">
                <a16:creationId xmlns:a16="http://schemas.microsoft.com/office/drawing/2014/main" id="{036CFA29-136E-47D8-8738-634E47EB697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21386" y="863950"/>
            <a:ext cx="624006" cy="3733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 37">
            <a:extLst>
              <a:ext uri="{FF2B5EF4-FFF2-40B4-BE49-F238E27FC236}">
                <a16:creationId xmlns:a16="http://schemas.microsoft.com/office/drawing/2014/main" id="{67B67FA7-63B4-4F1A-960B-03B55AF75B39}"/>
              </a:ext>
            </a:extLst>
          </p:cNvPr>
          <p:cNvPicPr>
            <a:picLocks noChangeAspect="1"/>
          </p:cNvPicPr>
          <p:nvPr/>
        </p:nvPicPr>
        <p:blipFill>
          <a:blip r:embed="rId10"/>
          <a:stretch>
            <a:fillRect/>
          </a:stretch>
        </p:blipFill>
        <p:spPr>
          <a:xfrm>
            <a:off x="4543088" y="1349225"/>
            <a:ext cx="728622" cy="437489"/>
          </a:xfrm>
          <a:prstGeom prst="rect">
            <a:avLst/>
          </a:prstGeom>
        </p:spPr>
      </p:pic>
      <p:pic>
        <p:nvPicPr>
          <p:cNvPr id="11" name="Picture 10" descr=" 39">
            <a:extLst>
              <a:ext uri="{FF2B5EF4-FFF2-40B4-BE49-F238E27FC236}">
                <a16:creationId xmlns:a16="http://schemas.microsoft.com/office/drawing/2014/main" id="{593C61B8-70AD-4740-866A-1F041B525FF9}"/>
              </a:ext>
            </a:extLst>
          </p:cNvPr>
          <p:cNvPicPr>
            <a:picLocks noChangeAspect="1"/>
          </p:cNvPicPr>
          <p:nvPr/>
        </p:nvPicPr>
        <p:blipFill>
          <a:blip r:embed="rId11"/>
          <a:stretch>
            <a:fillRect/>
          </a:stretch>
        </p:blipFill>
        <p:spPr>
          <a:xfrm>
            <a:off x="4607289" y="1898626"/>
            <a:ext cx="652200" cy="366304"/>
          </a:xfrm>
          <a:prstGeom prst="rect">
            <a:avLst/>
          </a:prstGeom>
        </p:spPr>
      </p:pic>
      <p:pic>
        <p:nvPicPr>
          <p:cNvPr id="30" name="Picture 29" descr=" 43">
            <a:extLst>
              <a:ext uri="{FF2B5EF4-FFF2-40B4-BE49-F238E27FC236}">
                <a16:creationId xmlns:a16="http://schemas.microsoft.com/office/drawing/2014/main" id="{64B5A71F-8DE2-4635-B5C0-FD97BD470AE6}"/>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8952728" y="3370515"/>
            <a:ext cx="1809310" cy="646338"/>
          </a:xfrm>
          <a:prstGeom prst="rect">
            <a:avLst/>
          </a:prstGeom>
        </p:spPr>
      </p:pic>
      <p:sp>
        <p:nvSpPr>
          <p:cNvPr id="28" name="TextBox 27" descr=" 44">
            <a:extLst>
              <a:ext uri="{FF2B5EF4-FFF2-40B4-BE49-F238E27FC236}">
                <a16:creationId xmlns:a16="http://schemas.microsoft.com/office/drawing/2014/main" id="{69749B48-3859-47EB-B85B-434A77E3971F}"/>
              </a:ext>
            </a:extLst>
          </p:cNvPr>
          <p:cNvSpPr txBox="1"/>
          <p:nvPr/>
        </p:nvSpPr>
        <p:spPr>
          <a:xfrm>
            <a:off x="9615283" y="2522155"/>
            <a:ext cx="1097120" cy="369332"/>
          </a:xfrm>
          <a:prstGeom prst="rect">
            <a:avLst/>
          </a:prstGeom>
          <a:noFill/>
          <a:ln>
            <a:solidFill>
              <a:srgbClr val="00C8B4"/>
            </a:solidFill>
            <a:prstDash val="dash"/>
          </a:ln>
        </p:spPr>
        <p:txBody>
          <a:bodyPr wrap="square" rtlCol="0">
            <a:spAutoFit/>
          </a:bodyPr>
          <a:lstStyle>
            <a:defPPr>
              <a:defRPr lang="es-ES_tradnl"/>
            </a:defPPr>
            <a:lvl1pPr algn="ctr"/>
          </a:lstStyle>
          <a:p>
            <a:r>
              <a:rPr lang="es-ES" dirty="0"/>
              <a:t>Data Lake</a:t>
            </a:r>
          </a:p>
        </p:txBody>
      </p:sp>
      <p:cxnSp>
        <p:nvCxnSpPr>
          <p:cNvPr id="29" name="Straight Arrow Connector 28" descr=" 45">
            <a:extLst>
              <a:ext uri="{FF2B5EF4-FFF2-40B4-BE49-F238E27FC236}">
                <a16:creationId xmlns:a16="http://schemas.microsoft.com/office/drawing/2014/main" id="{EA09E0AE-BB44-43B6-96D1-8141BD9789AA}"/>
              </a:ext>
            </a:extLst>
          </p:cNvPr>
          <p:cNvCxnSpPr>
            <a:cxnSpLocks/>
          </p:cNvCxnSpPr>
          <p:nvPr/>
        </p:nvCxnSpPr>
        <p:spPr>
          <a:xfrm>
            <a:off x="10163843" y="2891487"/>
            <a:ext cx="0" cy="662837"/>
          </a:xfrm>
          <a:prstGeom prst="straightConnector1">
            <a:avLst/>
          </a:prstGeom>
          <a:ln>
            <a:solidFill>
              <a:srgbClr val="00C8B4"/>
            </a:solidFill>
            <a:tailEnd type="triangle"/>
          </a:ln>
        </p:spPr>
        <p:style>
          <a:lnRef idx="1">
            <a:schemeClr val="accent1"/>
          </a:lnRef>
          <a:fillRef idx="0">
            <a:schemeClr val="accent1"/>
          </a:fillRef>
          <a:effectRef idx="0">
            <a:schemeClr val="accent1"/>
          </a:effectRef>
          <a:fontRef idx="minor">
            <a:schemeClr val="tx1"/>
          </a:fontRef>
        </p:style>
      </p:cxnSp>
      <p:sp>
        <p:nvSpPr>
          <p:cNvPr id="46" name="Rectángulo 6" descr=" 46">
            <a:extLst>
              <a:ext uri="{FF2B5EF4-FFF2-40B4-BE49-F238E27FC236}">
                <a16:creationId xmlns:a16="http://schemas.microsoft.com/office/drawing/2014/main" id="{069DD420-ECBB-4F31-99EC-F455A393D429}"/>
              </a:ext>
            </a:extLst>
          </p:cNvPr>
          <p:cNvSpPr/>
          <p:nvPr/>
        </p:nvSpPr>
        <p:spPr>
          <a:xfrm>
            <a:off x="510651" y="5774314"/>
            <a:ext cx="639582"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3</a:t>
            </a:r>
          </a:p>
        </p:txBody>
      </p:sp>
      <p:pic>
        <p:nvPicPr>
          <p:cNvPr id="47" name="Picture 2" descr=" 47">
            <a:extLst>
              <a:ext uri="{FF2B5EF4-FFF2-40B4-BE49-F238E27FC236}">
                <a16:creationId xmlns:a16="http://schemas.microsoft.com/office/drawing/2014/main" id="{6313BE7F-7F94-4E94-8DAD-E12DC6A3B65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32984"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sp>
        <p:nvSpPr>
          <p:cNvPr id="31" name="Arrow: Right 30" descr=" 48">
            <a:extLst>
              <a:ext uri="{FF2B5EF4-FFF2-40B4-BE49-F238E27FC236}">
                <a16:creationId xmlns:a16="http://schemas.microsoft.com/office/drawing/2014/main" id="{73E2AF96-E6D5-44E0-B771-91E2500C7C89}"/>
              </a:ext>
            </a:extLst>
          </p:cNvPr>
          <p:cNvSpPr/>
          <p:nvPr/>
        </p:nvSpPr>
        <p:spPr>
          <a:xfrm rot="2700000">
            <a:off x="8922298" y="2879774"/>
            <a:ext cx="896375" cy="198799"/>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Arrow: Right 32" descr=" 49">
            <a:extLst>
              <a:ext uri="{FF2B5EF4-FFF2-40B4-BE49-F238E27FC236}">
                <a16:creationId xmlns:a16="http://schemas.microsoft.com/office/drawing/2014/main" id="{C38084E3-5B1F-41BD-8C91-0101D0BEA8FE}"/>
              </a:ext>
            </a:extLst>
          </p:cNvPr>
          <p:cNvSpPr/>
          <p:nvPr/>
        </p:nvSpPr>
        <p:spPr>
          <a:xfrm rot="18900000">
            <a:off x="9067188" y="4405222"/>
            <a:ext cx="896375" cy="198799"/>
          </a:xfrm>
          <a:prstGeom prst="rightArrow">
            <a:avLst/>
          </a:prstGeom>
          <a:solidFill>
            <a:srgbClr val="00C8B4"/>
          </a:solidFill>
          <a:ln>
            <a:solidFill>
              <a:srgbClr val="01FE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Imagen 11" descr=" 32">
            <a:extLst>
              <a:ext uri="{FF2B5EF4-FFF2-40B4-BE49-F238E27FC236}">
                <a16:creationId xmlns:a16="http://schemas.microsoft.com/office/drawing/2014/main" id="{B5ED8989-0B79-4142-AAF9-4B55817FAB95}"/>
              </a:ext>
            </a:extLst>
          </p:cNvPr>
          <p:cNvPicPr>
            <a:picLocks noChangeAspect="1"/>
          </p:cNvPicPr>
          <p:nvPr/>
        </p:nvPicPr>
        <p:blipFill>
          <a:blip r:embed="rId14"/>
          <a:stretch>
            <a:fillRect/>
          </a:stretch>
        </p:blipFill>
        <p:spPr>
          <a:xfrm>
            <a:off x="8216781" y="6158234"/>
            <a:ext cx="900987" cy="545091"/>
          </a:xfrm>
          <a:prstGeom prst="rect">
            <a:avLst/>
          </a:prstGeom>
        </p:spPr>
      </p:pic>
    </p:spTree>
    <p:extLst>
      <p:ext uri="{BB962C8B-B14F-4D97-AF65-F5344CB8AC3E}">
        <p14:creationId xmlns:p14="http://schemas.microsoft.com/office/powerpoint/2010/main" val="37409249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B8C51-AB8B-42D8-A9E0-EF61E23A04F3}"/>
              </a:ext>
            </a:extLst>
          </p:cNvPr>
          <p:cNvSpPr>
            <a:spLocks noGrp="1"/>
          </p:cNvSpPr>
          <p:nvPr>
            <p:ph type="title"/>
          </p:nvPr>
        </p:nvSpPr>
        <p:spPr/>
        <p:txBody>
          <a:bodyPr/>
          <a:lstStyle/>
          <a:p>
            <a:r>
              <a:rPr lang="en-US" dirty="0"/>
              <a:t>Data lakes</a:t>
            </a:r>
          </a:p>
        </p:txBody>
      </p:sp>
      <p:sp>
        <p:nvSpPr>
          <p:cNvPr id="3" name="Content Placeholder 2">
            <a:extLst>
              <a:ext uri="{FF2B5EF4-FFF2-40B4-BE49-F238E27FC236}">
                <a16:creationId xmlns:a16="http://schemas.microsoft.com/office/drawing/2014/main" id="{6DE019BB-F201-486C-839A-C1CC56ACE80A}"/>
              </a:ext>
            </a:extLst>
          </p:cNvPr>
          <p:cNvSpPr>
            <a:spLocks noGrp="1"/>
          </p:cNvSpPr>
          <p:nvPr>
            <p:ph idx="1"/>
          </p:nvPr>
        </p:nvSpPr>
        <p:spPr/>
        <p:txBody>
          <a:bodyPr/>
          <a:lstStyle/>
          <a:p>
            <a:endParaRPr lang="es-ES" dirty="0"/>
          </a:p>
          <a:p>
            <a:endParaRPr lang="es-ES" dirty="0"/>
          </a:p>
          <a:p>
            <a:endParaRPr lang="es-ES" dirty="0"/>
          </a:p>
          <a:p>
            <a:endParaRPr lang="es-ES" dirty="0"/>
          </a:p>
          <a:p>
            <a:pPr algn="ctr"/>
            <a:r>
              <a:rPr lang="es-ES" sz="5400" dirty="0"/>
              <a:t>¿Es la </a:t>
            </a:r>
            <a:r>
              <a:rPr lang="es-ES" sz="5400" b="1" dirty="0"/>
              <a:t>realidad</a:t>
            </a:r>
            <a:r>
              <a:rPr lang="es-ES" sz="5400" dirty="0"/>
              <a:t> así de simple?</a:t>
            </a:r>
          </a:p>
        </p:txBody>
      </p:sp>
      <p:sp>
        <p:nvSpPr>
          <p:cNvPr id="4" name="Rectángulo 6">
            <a:extLst>
              <a:ext uri="{FF2B5EF4-FFF2-40B4-BE49-F238E27FC236}">
                <a16:creationId xmlns:a16="http://schemas.microsoft.com/office/drawing/2014/main" id="{4861A57E-0072-4689-AC71-F8253DAAB1EA}"/>
              </a:ext>
            </a:extLst>
          </p:cNvPr>
          <p:cNvSpPr/>
          <p:nvPr/>
        </p:nvSpPr>
        <p:spPr>
          <a:xfrm>
            <a:off x="510651" y="5774314"/>
            <a:ext cx="639582" cy="1015663"/>
          </a:xfrm>
          <a:prstGeom prst="rect">
            <a:avLst/>
          </a:prstGeom>
        </p:spPr>
        <p:txBody>
          <a:bodyPr wrap="square">
            <a:spAutoFit/>
          </a:bodyPr>
          <a:lstStyle/>
          <a:p>
            <a:pPr algn="ctr"/>
            <a:r>
              <a:rPr lang="es-ES_tradnl" sz="6000" dirty="0">
                <a:solidFill>
                  <a:schemeClr val="bg1">
                    <a:lumMod val="50000"/>
                  </a:schemeClr>
                </a:solidFill>
                <a:latin typeface="Raleway Light" charset="0"/>
                <a:ea typeface="Raleway Light" charset="0"/>
                <a:cs typeface="Raleway Light" charset="0"/>
              </a:rPr>
              <a:t>4</a:t>
            </a:r>
          </a:p>
        </p:txBody>
      </p:sp>
      <p:pic>
        <p:nvPicPr>
          <p:cNvPr id="5" name="Picture 2" descr="Resultado de imagen de logo Ikerlan">
            <a:extLst>
              <a:ext uri="{FF2B5EF4-FFF2-40B4-BE49-F238E27FC236}">
                <a16:creationId xmlns:a16="http://schemas.microsoft.com/office/drawing/2014/main" id="{3A0F173D-EAEF-45A0-ACC3-C7650EEDF3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984" y="6142434"/>
            <a:ext cx="1666008" cy="41465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11">
            <a:extLst>
              <a:ext uri="{FF2B5EF4-FFF2-40B4-BE49-F238E27FC236}">
                <a16:creationId xmlns:a16="http://schemas.microsoft.com/office/drawing/2014/main" id="{F96E4A81-8FDA-4027-930C-97CC3094790A}"/>
              </a:ext>
            </a:extLst>
          </p:cNvPr>
          <p:cNvPicPr>
            <a:picLocks noChangeAspect="1"/>
          </p:cNvPicPr>
          <p:nvPr/>
        </p:nvPicPr>
        <p:blipFill>
          <a:blip r:embed="rId3"/>
          <a:stretch>
            <a:fillRect/>
          </a:stretch>
        </p:blipFill>
        <p:spPr>
          <a:xfrm>
            <a:off x="8216781" y="6158234"/>
            <a:ext cx="900987" cy="545091"/>
          </a:xfrm>
          <a:prstGeom prst="rect">
            <a:avLst/>
          </a:prstGeom>
        </p:spPr>
      </p:pic>
    </p:spTree>
    <p:extLst>
      <p:ext uri="{BB962C8B-B14F-4D97-AF65-F5344CB8AC3E}">
        <p14:creationId xmlns:p14="http://schemas.microsoft.com/office/powerpoint/2010/main" val="1768685048"/>
      </p:ext>
    </p:extLst>
  </p:cSld>
  <p:clrMapOvr>
    <a:masterClrMapping/>
  </p:clrMapOvr>
</p:sld>
</file>

<file path=ppt/theme/theme1.xml><?xml version="1.0" encoding="utf-8"?>
<a:theme xmlns:a="http://schemas.openxmlformats.org/drawingml/2006/main" name="Tema de Offic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43BE5B7AA9CDF498164A6C17D21EF22" ma:contentTypeVersion="11" ma:contentTypeDescription="Create a new document." ma:contentTypeScope="" ma:versionID="35c4b498d19965a38f2de70bb38b0843">
  <xsd:schema xmlns:xsd="http://www.w3.org/2001/XMLSchema" xmlns:xs="http://www.w3.org/2001/XMLSchema" xmlns:p="http://schemas.microsoft.com/office/2006/metadata/properties" xmlns:ns3="17e2a665-1f8e-4da2-a29b-6e0483a9a77e" xmlns:ns4="a8cc0d65-c787-483f-b635-80d81a26bf29" targetNamespace="http://schemas.microsoft.com/office/2006/metadata/properties" ma:root="true" ma:fieldsID="5d645aaf5043a6d865a84e35219bdb6e" ns3:_="" ns4:_="">
    <xsd:import namespace="17e2a665-1f8e-4da2-a29b-6e0483a9a77e"/>
    <xsd:import namespace="a8cc0d65-c787-483f-b635-80d81a26bf2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e2a665-1f8e-4da2-a29b-6e0483a9a7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cc0d65-c787-483f-b635-80d81a26bf2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1AB9BE3-21A0-4A7A-BE1E-20B6C1549225}">
  <ds:schemaRefs>
    <ds:schemaRef ds:uri="http://schemas.microsoft.com/sharepoint/v3/contenttype/forms"/>
  </ds:schemaRefs>
</ds:datastoreItem>
</file>

<file path=customXml/itemProps2.xml><?xml version="1.0" encoding="utf-8"?>
<ds:datastoreItem xmlns:ds="http://schemas.openxmlformats.org/officeDocument/2006/customXml" ds:itemID="{3C1714F8-7723-4638-8A69-3335971DDA55}">
  <ds:schemaRefs>
    <ds:schemaRef ds:uri="http://schemas.microsoft.com/office/2006/documentManagement/types"/>
    <ds:schemaRef ds:uri="http://schemas.microsoft.com/office/infopath/2007/PartnerControls"/>
    <ds:schemaRef ds:uri="a8cc0d65-c787-483f-b635-80d81a26bf29"/>
    <ds:schemaRef ds:uri="http://purl.org/dc/elements/1.1/"/>
    <ds:schemaRef ds:uri="http://schemas.microsoft.com/office/2006/metadata/properties"/>
    <ds:schemaRef ds:uri="http://purl.org/dc/terms/"/>
    <ds:schemaRef ds:uri="17e2a665-1f8e-4da2-a29b-6e0483a9a77e"/>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86937BDE-70DD-4A40-8603-4CBC8AEF99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e2a665-1f8e-4da2-a29b-6e0483a9a77e"/>
    <ds:schemaRef ds:uri="a8cc0d65-c787-483f-b635-80d81a26bf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897</TotalTime>
  <Words>1506</Words>
  <Application>Microsoft Office PowerPoint</Application>
  <PresentationFormat>Widescreen</PresentationFormat>
  <Paragraphs>371</Paragraphs>
  <Slides>41</Slides>
  <Notes>9</Notes>
  <HiddenSlides>13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Raleway Light</vt:lpstr>
      <vt:lpstr>Museo Sans 300</vt:lpstr>
      <vt:lpstr>Raleway</vt:lpstr>
      <vt:lpstr>Arial</vt:lpstr>
      <vt:lpstr>Calibri Light</vt:lpstr>
      <vt:lpstr>TSTAR PRO</vt:lpstr>
      <vt:lpstr>Times New Roman</vt:lpstr>
      <vt:lpstr>Roboto</vt:lpstr>
      <vt:lpstr>Calibri</vt:lpstr>
      <vt:lpstr>Calibri Light (Headings)</vt:lpstr>
      <vt:lpstr>-apple-system</vt:lpstr>
      <vt:lpstr>Tema de Office</vt:lpstr>
      <vt:lpstr>gela teknologikoak BIG DATA &amp; IoT Aulas Tecnológicas BIG DATA &amp; IoT</vt:lpstr>
      <vt:lpstr>PowerPoint Presentation</vt:lpstr>
      <vt:lpstr>Historia….</vt:lpstr>
      <vt:lpstr>Plataformas…. Digitales?</vt:lpstr>
      <vt:lpstr>Plataformas…. Digitales?</vt:lpstr>
      <vt:lpstr>Plataformas…. Digitales?</vt:lpstr>
      <vt:lpstr>Plataformas…. Digitales?</vt:lpstr>
      <vt:lpstr>Plataformas…. Digitales?</vt:lpstr>
      <vt:lpstr>Data lakes</vt:lpstr>
      <vt:lpstr>La realidad….</vt:lpstr>
      <vt:lpstr>La realidad….</vt:lpstr>
      <vt:lpstr>La realidad….</vt:lpstr>
      <vt:lpstr>La realidad….</vt:lpstr>
      <vt:lpstr>La solución</vt:lpstr>
      <vt:lpstr>La solución</vt:lpstr>
      <vt:lpstr>La solución</vt:lpstr>
      <vt:lpstr>La solución</vt:lpstr>
      <vt:lpstr>Ventajas</vt:lpstr>
      <vt:lpstr>¿Aún así podemos mejorar?</vt:lpstr>
      <vt:lpstr>¿Cómo podemos simplificar?</vt:lpstr>
      <vt:lpstr>Ventajas…?</vt:lpstr>
      <vt:lpstr>Añadamos: la IA</vt:lpstr>
      <vt:lpstr>La IA en producción</vt:lpstr>
      <vt:lpstr>Inteligencia Artificial en la nube…</vt:lpstr>
      <vt:lpstr>¿Aún así podemos mejorar?</vt:lpstr>
      <vt:lpstr>PowerPoint Presentation</vt:lpstr>
      <vt:lpstr>PowerPoint Presentation</vt:lpstr>
      <vt:lpstr>gela teknologikoak BIG DATA &amp; IoT AULAs TECNOLÓGICAs BIG DATA &amp; IoT</vt:lpstr>
      <vt:lpstr>El mundo industrial</vt:lpstr>
      <vt:lpstr>Un poco de historia</vt:lpstr>
      <vt:lpstr>PowerPoint Presentation</vt:lpstr>
      <vt:lpstr>PowerPoint Presentation</vt:lpstr>
      <vt:lpstr>Un poco de historia</vt:lpstr>
      <vt:lpstr>PowerPoint Presentation</vt:lpstr>
      <vt:lpstr>PowerPoint Presentation</vt:lpstr>
      <vt:lpstr>La revolución </vt:lpstr>
      <vt:lpstr>Lo importante</vt:lpstr>
      <vt:lpstr>El mundo industrial (IV)</vt:lpstr>
      <vt:lpstr>Lo importante</vt:lpstr>
      <vt:lpstr>El mundo industrial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Conde Angel</cp:lastModifiedBy>
  <cp:revision>24</cp:revision>
  <dcterms:created xsi:type="dcterms:W3CDTF">2018-09-25T15:06:26Z</dcterms:created>
  <dcterms:modified xsi:type="dcterms:W3CDTF">2019-11-13T06:33:42Z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0x010100243BE5B7AA9CDF498164A6C17D21EF22</vt:lpwstr>
  </property>
</Properties>
</file>